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1" r:id="rId2"/>
    <p:sldId id="277" r:id="rId3"/>
    <p:sldId id="274" r:id="rId4"/>
    <p:sldId id="257" r:id="rId5"/>
    <p:sldId id="276" r:id="rId6"/>
    <p:sldId id="275" r:id="rId7"/>
    <p:sldId id="258" r:id="rId8"/>
    <p:sldId id="273" r:id="rId9"/>
    <p:sldId id="261" r:id="rId10"/>
    <p:sldId id="289" r:id="rId11"/>
    <p:sldId id="284" r:id="rId12"/>
    <p:sldId id="259" r:id="rId13"/>
    <p:sldId id="283" r:id="rId14"/>
    <p:sldId id="287" r:id="rId15"/>
    <p:sldId id="260" r:id="rId16"/>
    <p:sldId id="288" r:id="rId17"/>
    <p:sldId id="296" r:id="rId18"/>
    <p:sldId id="262" r:id="rId19"/>
    <p:sldId id="285" r:id="rId20"/>
    <p:sldId id="286" r:id="rId21"/>
    <p:sldId id="290" r:id="rId22"/>
    <p:sldId id="291" r:id="rId23"/>
    <p:sldId id="280" r:id="rId24"/>
    <p:sldId id="264" r:id="rId25"/>
    <p:sldId id="265" r:id="rId26"/>
    <p:sldId id="279" r:id="rId27"/>
    <p:sldId id="266" r:id="rId28"/>
    <p:sldId id="272" r:id="rId29"/>
    <p:sldId id="282" r:id="rId30"/>
    <p:sldId id="281" r:id="rId31"/>
    <p:sldId id="293" r:id="rId32"/>
    <p:sldId id="294" r:id="rId33"/>
    <p:sldId id="295" r:id="rId34"/>
    <p:sldId id="269" r:id="rId35"/>
    <p:sldId id="270" r:id="rId36"/>
    <p:sldId id="292" r:id="rId3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7" autoAdjust="0"/>
    <p:restoredTop sz="94637" autoAdjust="0"/>
  </p:normalViewPr>
  <p:slideViewPr>
    <p:cSldViewPr snapToGrid="0">
      <p:cViewPr varScale="1">
        <p:scale>
          <a:sx n="69" d="100"/>
          <a:sy n="69" d="100"/>
        </p:scale>
        <p:origin x="5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9A0C3-2CFF-48A7-A60D-D09E7579A13E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DC0E4-416F-4925-888A-6A961C2F79C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634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DC0E4-416F-4925-888A-6A961C2F79CB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5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DC0E4-416F-4925-888A-6A961C2F79CB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6327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DC0E4-416F-4925-888A-6A961C2F79CB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6327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DC0E4-416F-4925-888A-6A961C2F79CB}" type="slidenum">
              <a:rPr lang="id-ID" smtClean="0"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624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499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877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481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058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367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99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214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213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9596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570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878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BCB1C-E993-4F1B-B4BA-35DCEBBD7632}" type="datetimeFigureOut">
              <a:rPr lang="id-ID" smtClean="0"/>
              <a:t>28/02/2020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55DBD-29CF-4CDE-8F7D-BE571975F7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081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191" y="1996577"/>
            <a:ext cx="8038532" cy="2644419"/>
          </a:xfrm>
        </p:spPr>
        <p:txBody>
          <a:bodyPr>
            <a:noAutofit/>
          </a:bodyPr>
          <a:lstStyle/>
          <a:p>
            <a:r>
              <a:rPr lang="en-GB" sz="7200" dirty="0">
                <a:solidFill>
                  <a:schemeClr val="accent1">
                    <a:lumMod val="50000"/>
                  </a:schemeClr>
                </a:solidFill>
                <a:latin typeface="Tokyo" pitchFamily="50" charset="0"/>
              </a:rPr>
              <a:t>MACAM-MACAM LIFE-FORM </a:t>
            </a:r>
            <a:br>
              <a:rPr lang="en-GB" sz="7200" dirty="0">
                <a:solidFill>
                  <a:schemeClr val="accent1">
                    <a:lumMod val="50000"/>
                  </a:schemeClr>
                </a:solidFill>
                <a:latin typeface="Tokyo" pitchFamily="50" charset="0"/>
              </a:rPr>
            </a:br>
            <a:r>
              <a:rPr lang="en-GB" sz="7200" dirty="0">
                <a:solidFill>
                  <a:schemeClr val="accent1">
                    <a:lumMod val="50000"/>
                  </a:schemeClr>
                </a:solidFill>
                <a:latin typeface="Tokyo" pitchFamily="50" charset="0"/>
              </a:rPr>
              <a:t>KARANG</a:t>
            </a:r>
          </a:p>
        </p:txBody>
      </p:sp>
      <p:pic>
        <p:nvPicPr>
          <p:cNvPr id="4" name="Picture 3" descr="Description: D:\Ilmu Kelautan\CORALOGY TEAM\2017\Logo Coralogy (new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64" y="1847210"/>
            <a:ext cx="2938727" cy="30523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005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-18198" y="6257499"/>
            <a:ext cx="12210197" cy="6005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7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mage result for ACROPORA BRANCH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/>
          <a:stretch/>
        </p:blipFill>
        <p:spPr bwMode="auto">
          <a:xfrm>
            <a:off x="1388854" y="486161"/>
            <a:ext cx="7758278" cy="583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3532" y="462656"/>
            <a:ext cx="77582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ACROPORA BRANCHING (ACB)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7EFD30-0D18-4148-BB27-BC6C0784E080}"/>
              </a:ext>
            </a:extLst>
          </p:cNvPr>
          <p:cNvSpPr txBox="1"/>
          <p:nvPr/>
        </p:nvSpPr>
        <p:spPr>
          <a:xfrm>
            <a:off x="9231810" y="2422231"/>
            <a:ext cx="28320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Cara </a:t>
            </a:r>
            <a:r>
              <a:rPr lang="en-US" b="1" dirty="0" err="1"/>
              <a:t>membedakan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i="1" dirty="0"/>
              <a:t>Coral Branching </a:t>
            </a:r>
            <a:r>
              <a:rPr lang="en-US" b="1" dirty="0"/>
              <a:t>(CB), </a:t>
            </a:r>
            <a:r>
              <a:rPr lang="en-US" b="1" dirty="0" err="1"/>
              <a:t>lihat</a:t>
            </a:r>
            <a:r>
              <a:rPr lang="en-US" b="1" dirty="0"/>
              <a:t> </a:t>
            </a:r>
            <a:r>
              <a:rPr lang="en-US" b="1" dirty="0" err="1"/>
              <a:t>ujung</a:t>
            </a:r>
            <a:r>
              <a:rPr lang="en-US" b="1" dirty="0"/>
              <a:t> </a:t>
            </a:r>
            <a:r>
              <a:rPr lang="en-US" b="1" dirty="0" err="1"/>
              <a:t>percabangan</a:t>
            </a:r>
            <a:r>
              <a:rPr lang="en-US" b="1" dirty="0"/>
              <a:t>, </a:t>
            </a:r>
            <a:r>
              <a:rPr lang="en-US" b="1" dirty="0" err="1"/>
              <a:t>jika</a:t>
            </a:r>
            <a:r>
              <a:rPr lang="en-US" b="1" dirty="0"/>
              <a:t> </a:t>
            </a:r>
            <a:r>
              <a:rPr lang="en-US" b="1" dirty="0" err="1"/>
              <a:t>terdapat</a:t>
            </a:r>
            <a:r>
              <a:rPr lang="en-US" b="1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axial </a:t>
            </a:r>
            <a:r>
              <a:rPr lang="en-US" b="1" i="1" dirty="0" err="1">
                <a:solidFill>
                  <a:srgbClr val="FF0000"/>
                </a:solidFill>
              </a:rPr>
              <a:t>coralite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Acropora. 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 err="1"/>
              <a:t>Jika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i="1" dirty="0"/>
              <a:t>axial </a:t>
            </a:r>
            <a:r>
              <a:rPr lang="en-US" b="1" i="1" dirty="0" err="1"/>
              <a:t>coralite</a:t>
            </a:r>
            <a:r>
              <a:rPr lang="en-US" b="1" dirty="0"/>
              <a:t>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termasuk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i="1" dirty="0"/>
              <a:t>Coral Branching </a:t>
            </a:r>
            <a:r>
              <a:rPr lang="en-US" b="1" dirty="0"/>
              <a:t>(CB)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708109-6D2E-46E3-A4BD-0656A440DFAB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7615159" y="2702926"/>
            <a:ext cx="2758034" cy="7260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F4C6C6A3-27BE-491C-B6E4-D1161471A31F}"/>
              </a:ext>
            </a:extLst>
          </p:cNvPr>
          <p:cNvSpPr/>
          <p:nvPr/>
        </p:nvSpPr>
        <p:spPr>
          <a:xfrm>
            <a:off x="7397645" y="2454551"/>
            <a:ext cx="254833" cy="290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2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05" y="-1"/>
            <a:ext cx="255270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8346" y="1387820"/>
            <a:ext cx="4451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/>
              <a:t>Bentuk</a:t>
            </a:r>
            <a:r>
              <a:rPr lang="en-GB" sz="2000" dirty="0"/>
              <a:t> </a:t>
            </a:r>
            <a:r>
              <a:rPr lang="en-GB" sz="2000" dirty="0" err="1"/>
              <a:t>bercabang</a:t>
            </a:r>
            <a:r>
              <a:rPr lang="en-GB" sz="2000" dirty="0"/>
              <a:t> </a:t>
            </a:r>
            <a:r>
              <a:rPr lang="en-GB" sz="2000" dirty="0" err="1"/>
              <a:t>seperti</a:t>
            </a:r>
            <a:r>
              <a:rPr lang="en-GB" sz="2000" dirty="0"/>
              <a:t> ranting </a:t>
            </a:r>
            <a:r>
              <a:rPr lang="en-GB" sz="2000" dirty="0" err="1"/>
              <a:t>pohon</a:t>
            </a:r>
            <a:r>
              <a:rPr lang="en-GB" sz="2000" dirty="0"/>
              <a:t>.</a:t>
            </a:r>
          </a:p>
        </p:txBody>
      </p:sp>
      <p:pic>
        <p:nvPicPr>
          <p:cNvPr id="4100" name="Picture 4" descr="Image result for acropora formo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346" y="2047035"/>
            <a:ext cx="6002874" cy="4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88181" y="6360447"/>
            <a:ext cx="1870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Acropora</a:t>
            </a:r>
            <a:r>
              <a:rPr lang="en-GB" i="1" dirty="0"/>
              <a:t> </a:t>
            </a:r>
            <a:r>
              <a:rPr lang="en-GB" i="1" dirty="0" err="1"/>
              <a:t>formosa</a:t>
            </a:r>
            <a:endParaRPr lang="en-GB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189769" y="586898"/>
            <a:ext cx="8559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1. ACROPORA BRANCHING (ACB)</a:t>
            </a:r>
          </a:p>
        </p:txBody>
      </p:sp>
    </p:spTree>
    <p:extLst>
      <p:ext uri="{BB962C8B-B14F-4D97-AF65-F5344CB8AC3E}">
        <p14:creationId xmlns:p14="http://schemas.microsoft.com/office/powerpoint/2010/main" val="312447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Underwater view of a coral&#10;&#10;Description automatically generated">
            <a:extLst>
              <a:ext uri="{FF2B5EF4-FFF2-40B4-BE49-F238E27FC236}">
                <a16:creationId xmlns:a16="http://schemas.microsoft.com/office/drawing/2014/main" id="{4707AC4C-6DB2-4BD5-B640-C5B54E6A3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54" y="1358746"/>
            <a:ext cx="7153863" cy="4853421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150032" y="433397"/>
            <a:ext cx="78929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ACROPORA SUBMASSIVE (ACS)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6" name="Picture 5" descr="Description: D:\Ilmu Kelautan\CORALOGY TEAM\2017\Logo Coralogy (new)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74" name="Picture 2" descr="Image result for FLATICON CORAL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864BACE-2007-4AF4-A3EA-2846F7B4DB7C}"/>
              </a:ext>
            </a:extLst>
          </p:cNvPr>
          <p:cNvSpPr txBox="1"/>
          <p:nvPr/>
        </p:nvSpPr>
        <p:spPr>
          <a:xfrm>
            <a:off x="4056528" y="6360447"/>
            <a:ext cx="188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Acropora </a:t>
            </a:r>
            <a:r>
              <a:rPr lang="en-GB" i="1" dirty="0" err="1"/>
              <a:t>palmata</a:t>
            </a:r>
            <a:endParaRPr lang="en-GB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8A44DD-9B65-49A0-9D6C-FC97F47D303F}"/>
              </a:ext>
            </a:extLst>
          </p:cNvPr>
          <p:cNvSpPr txBox="1"/>
          <p:nvPr/>
        </p:nvSpPr>
        <p:spPr>
          <a:xfrm>
            <a:off x="8510517" y="2314977"/>
            <a:ext cx="36529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err="1"/>
              <a:t>Bentuk</a:t>
            </a:r>
            <a:r>
              <a:rPr lang="en-GB" b="1" dirty="0"/>
              <a:t> Acropora </a:t>
            </a:r>
            <a:r>
              <a:rPr lang="en-GB" b="1" dirty="0" err="1"/>
              <a:t>submassive</a:t>
            </a:r>
            <a:r>
              <a:rPr lang="en-GB" b="1" dirty="0"/>
              <a:t> </a:t>
            </a:r>
            <a:r>
              <a:rPr lang="en-GB" b="1" dirty="0" err="1"/>
              <a:t>sangat</a:t>
            </a:r>
            <a:r>
              <a:rPr lang="en-GB" b="1" dirty="0"/>
              <a:t> </a:t>
            </a:r>
            <a:r>
              <a:rPr lang="en-GB" b="1" dirty="0" err="1"/>
              <a:t>jarang</a:t>
            </a:r>
            <a:r>
              <a:rPr lang="en-GB" b="1" dirty="0"/>
              <a:t>, </a:t>
            </a:r>
            <a:r>
              <a:rPr lang="en-GB" b="1" dirty="0" err="1"/>
              <a:t>jika</a:t>
            </a:r>
            <a:r>
              <a:rPr lang="en-GB" b="1" dirty="0"/>
              <a:t> kalian </a:t>
            </a:r>
            <a:r>
              <a:rPr lang="en-GB" b="1" dirty="0" err="1"/>
              <a:t>melihat</a:t>
            </a:r>
            <a:r>
              <a:rPr lang="en-GB" b="1" dirty="0"/>
              <a:t> </a:t>
            </a:r>
            <a:r>
              <a:rPr lang="en-GB" b="1" dirty="0" err="1"/>
              <a:t>karang</a:t>
            </a:r>
            <a:r>
              <a:rPr lang="en-GB" b="1" dirty="0"/>
              <a:t> </a:t>
            </a:r>
            <a:r>
              <a:rPr lang="en-GB" b="1" dirty="0" err="1"/>
              <a:t>dengan</a:t>
            </a:r>
            <a:r>
              <a:rPr lang="en-GB" b="1" dirty="0"/>
              <a:t> </a:t>
            </a:r>
            <a:r>
              <a:rPr lang="en-GB" b="1" dirty="0" err="1"/>
              <a:t>bentuk</a:t>
            </a:r>
            <a:r>
              <a:rPr lang="en-GB" b="1" dirty="0"/>
              <a:t> </a:t>
            </a:r>
            <a:r>
              <a:rPr lang="en-GB" b="1" dirty="0" err="1"/>
              <a:t>sumbassive</a:t>
            </a:r>
            <a:r>
              <a:rPr lang="en-GB" b="1" dirty="0"/>
              <a:t> di </a:t>
            </a:r>
            <a:r>
              <a:rPr lang="en-GB" b="1" dirty="0" err="1"/>
              <a:t>Balekambang</a:t>
            </a:r>
            <a:r>
              <a:rPr lang="en-GB" b="1" dirty="0"/>
              <a:t>, </a:t>
            </a:r>
            <a:r>
              <a:rPr lang="en-GB" b="1" dirty="0" err="1"/>
              <a:t>kemungkinan</a:t>
            </a:r>
            <a:r>
              <a:rPr lang="en-GB" b="1" dirty="0"/>
              <a:t> </a:t>
            </a:r>
            <a:r>
              <a:rPr lang="en-GB" b="1" dirty="0" err="1"/>
              <a:t>besar</a:t>
            </a:r>
            <a:r>
              <a:rPr lang="en-GB" b="1" dirty="0"/>
              <a:t> </a:t>
            </a:r>
            <a:r>
              <a:rPr lang="en-GB" b="1" dirty="0" err="1"/>
              <a:t>itu</a:t>
            </a:r>
            <a:r>
              <a:rPr lang="en-GB" b="1" dirty="0"/>
              <a:t> </a:t>
            </a:r>
            <a:r>
              <a:rPr lang="en-GB" b="1" dirty="0" err="1"/>
              <a:t>merupakan</a:t>
            </a:r>
            <a:r>
              <a:rPr lang="en-GB" b="1" dirty="0"/>
              <a:t> CS (Coral </a:t>
            </a:r>
            <a:r>
              <a:rPr lang="en-GB" b="1" dirty="0" err="1"/>
              <a:t>Sumbmassive</a:t>
            </a:r>
            <a:r>
              <a:rPr lang="en-GB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50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Underwater view of a large rock&#10;&#10;Description automatically generated">
            <a:extLst>
              <a:ext uri="{FF2B5EF4-FFF2-40B4-BE49-F238E27FC236}">
                <a16:creationId xmlns:a16="http://schemas.microsoft.com/office/drawing/2014/main" id="{171B27DD-27BD-43C8-9959-F2557571F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619" y="2829537"/>
            <a:ext cx="4930119" cy="3703333"/>
          </a:xfrm>
        </p:spPr>
      </p:pic>
      <p:grpSp>
        <p:nvGrpSpPr>
          <p:cNvPr id="4" name="Group 3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6" name="Picture 5" descr="Description: D:\Ilmu Kelautan\CORALOGY TEAM\2017\Logo Coralogy (new)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74" name="Picture 2" descr="Image result for FLATICON CORAL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54" y="308740"/>
            <a:ext cx="2244773" cy="218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07724" y="1159354"/>
            <a:ext cx="8051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Bentuk</a:t>
            </a:r>
            <a:r>
              <a:rPr lang="en-GB" sz="2000" dirty="0"/>
              <a:t> </a:t>
            </a:r>
            <a:r>
              <a:rPr lang="en-GB" sz="2000" dirty="0" err="1"/>
              <a:t>percabangan</a:t>
            </a:r>
            <a:r>
              <a:rPr lang="en-GB" sz="2000" dirty="0"/>
              <a:t> </a:t>
            </a:r>
            <a:r>
              <a:rPr lang="en-GB" sz="2000" dirty="0" err="1"/>
              <a:t>seperti</a:t>
            </a:r>
            <a:r>
              <a:rPr lang="en-GB" sz="2000" dirty="0"/>
              <a:t> </a:t>
            </a:r>
            <a:r>
              <a:rPr lang="en-GB" sz="2000" dirty="0" err="1"/>
              <a:t>lempeng</a:t>
            </a:r>
            <a:r>
              <a:rPr lang="en-GB" sz="2000" dirty="0"/>
              <a:t> yang </a:t>
            </a:r>
            <a:r>
              <a:rPr lang="en-GB" sz="2000" dirty="0" err="1"/>
              <a:t>kokoh</a:t>
            </a:r>
            <a:r>
              <a:rPr lang="en-GB" sz="2000" dirty="0"/>
              <a:t>. </a:t>
            </a:r>
            <a:r>
              <a:rPr lang="en-GB" sz="2000" dirty="0" err="1"/>
              <a:t>Bentuk</a:t>
            </a:r>
            <a:r>
              <a:rPr lang="en-GB" sz="2000" dirty="0"/>
              <a:t> </a:t>
            </a:r>
            <a:r>
              <a:rPr lang="en-GB" sz="2000" dirty="0" err="1"/>
              <a:t>submassive</a:t>
            </a:r>
            <a:r>
              <a:rPr lang="en-GB" sz="2000" dirty="0"/>
              <a:t> </a:t>
            </a:r>
            <a:r>
              <a:rPr lang="en-GB" sz="2000" dirty="0" err="1"/>
              <a:t>merupakan</a:t>
            </a:r>
            <a:r>
              <a:rPr lang="en-GB" sz="2000" dirty="0"/>
              <a:t> </a:t>
            </a:r>
            <a:r>
              <a:rPr lang="en-GB" sz="2000" dirty="0" err="1"/>
              <a:t>bentuk</a:t>
            </a:r>
            <a:r>
              <a:rPr lang="en-GB" sz="2000" dirty="0"/>
              <a:t> lifeform yang </a:t>
            </a:r>
            <a:r>
              <a:rPr lang="en-GB" sz="2000" dirty="0" err="1"/>
              <a:t>tidak</a:t>
            </a:r>
            <a:r>
              <a:rPr lang="en-GB" sz="2000" dirty="0"/>
              <a:t> </a:t>
            </a:r>
            <a:r>
              <a:rPr lang="en-GB" sz="2000" dirty="0" err="1"/>
              <a:t>termasuk</a:t>
            </a:r>
            <a:r>
              <a:rPr lang="en-GB" sz="2000" dirty="0"/>
              <a:t> </a:t>
            </a:r>
            <a:r>
              <a:rPr lang="en-GB" sz="2000" dirty="0" err="1"/>
              <a:t>kedalam</a:t>
            </a:r>
            <a:r>
              <a:rPr lang="en-GB" sz="2000" dirty="0"/>
              <a:t> lifeform </a:t>
            </a:r>
            <a:r>
              <a:rPr lang="en-GB" sz="2000" dirty="0" err="1"/>
              <a:t>karang</a:t>
            </a:r>
            <a:r>
              <a:rPr lang="en-GB" sz="2000" dirty="0"/>
              <a:t> lain </a:t>
            </a:r>
            <a:r>
              <a:rPr lang="en-GB" sz="2000" dirty="0" err="1"/>
              <a:t>seperti</a:t>
            </a:r>
            <a:r>
              <a:rPr lang="en-GB" sz="2000" dirty="0"/>
              <a:t> branching, foliose, massive, etc.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5159" y="433396"/>
            <a:ext cx="87225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2. ACROPORA SUBMASSIVE (ACS)</a:t>
            </a:r>
          </a:p>
        </p:txBody>
      </p:sp>
      <p:pic>
        <p:nvPicPr>
          <p:cNvPr id="11" name="Picture 10" descr="A close up of a coral&#10;&#10;Description automatically generated">
            <a:extLst>
              <a:ext uri="{FF2B5EF4-FFF2-40B4-BE49-F238E27FC236}">
                <a16:creationId xmlns:a16="http://schemas.microsoft.com/office/drawing/2014/main" id="{106CF80F-D6B0-4EA3-8E67-E7F0713ABC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480" y="2463555"/>
            <a:ext cx="2640108" cy="39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8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74" y="81379"/>
            <a:ext cx="3265199" cy="212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5972" y="1152033"/>
            <a:ext cx="4063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Bentuk</a:t>
            </a:r>
            <a:r>
              <a:rPr lang="en-GB" sz="2400" dirty="0"/>
              <a:t> </a:t>
            </a:r>
            <a:r>
              <a:rPr lang="en-GB" sz="2400" dirty="0" err="1"/>
              <a:t>mendatar</a:t>
            </a:r>
            <a:r>
              <a:rPr lang="en-GB" sz="2400" dirty="0"/>
              <a:t> </a:t>
            </a:r>
            <a:r>
              <a:rPr lang="en-GB" sz="2400" dirty="0" err="1"/>
              <a:t>seperti</a:t>
            </a:r>
            <a:r>
              <a:rPr lang="en-GB" sz="2400" dirty="0"/>
              <a:t> </a:t>
            </a:r>
            <a:r>
              <a:rPr lang="en-GB" sz="2400" dirty="0" err="1"/>
              <a:t>meja</a:t>
            </a:r>
            <a:r>
              <a:rPr lang="en-GB" sz="2400" dirty="0"/>
              <a:t>.</a:t>
            </a:r>
          </a:p>
        </p:txBody>
      </p:sp>
      <p:pic>
        <p:nvPicPr>
          <p:cNvPr id="5126" name="Picture 6" descr="Image result for acropora hyacinth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74" y="2047089"/>
            <a:ext cx="5841571" cy="438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73" y="2047089"/>
            <a:ext cx="401002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08604" y="5311032"/>
            <a:ext cx="2105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Acropora</a:t>
            </a:r>
            <a:r>
              <a:rPr lang="en-GB" i="1" dirty="0"/>
              <a:t> </a:t>
            </a:r>
            <a:r>
              <a:rPr lang="en-GB" i="1" dirty="0" err="1"/>
              <a:t>hyacinthus</a:t>
            </a:r>
            <a:endParaRPr lang="en-GB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29395" y="323540"/>
            <a:ext cx="7943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3. ACROPORA TABULATE (ACT)</a:t>
            </a:r>
          </a:p>
        </p:txBody>
      </p:sp>
    </p:spTree>
    <p:extLst>
      <p:ext uri="{BB962C8B-B14F-4D97-AF65-F5344CB8AC3E}">
        <p14:creationId xmlns:p14="http://schemas.microsoft.com/office/powerpoint/2010/main" val="139791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202" y="256251"/>
            <a:ext cx="8527789" cy="639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3166" y="433396"/>
            <a:ext cx="7153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ACROPORA TABULATE (ACT)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48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37" y="-45151"/>
            <a:ext cx="2678302" cy="238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1696" y="1312595"/>
            <a:ext cx="5809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/>
              <a:t>Bentuk</a:t>
            </a:r>
            <a:r>
              <a:rPr lang="en-GB" sz="2000" dirty="0"/>
              <a:t> </a:t>
            </a:r>
            <a:r>
              <a:rPr lang="en-GB" sz="2000" dirty="0" err="1"/>
              <a:t>percabangan</a:t>
            </a:r>
            <a:r>
              <a:rPr lang="en-GB" sz="2000" dirty="0"/>
              <a:t> </a:t>
            </a:r>
            <a:r>
              <a:rPr lang="en-GB" sz="2000" dirty="0" err="1"/>
              <a:t>rapat</a:t>
            </a:r>
            <a:r>
              <a:rPr lang="en-GB" sz="2000" dirty="0"/>
              <a:t> </a:t>
            </a:r>
            <a:r>
              <a:rPr lang="en-GB" sz="2000" dirty="0" err="1"/>
              <a:t>dan</a:t>
            </a:r>
            <a:r>
              <a:rPr lang="en-GB" sz="2000" dirty="0"/>
              <a:t> </a:t>
            </a:r>
            <a:r>
              <a:rPr lang="en-GB" sz="2000" dirty="0" err="1"/>
              <a:t>seperti</a:t>
            </a:r>
            <a:r>
              <a:rPr lang="en-GB" sz="2000" dirty="0"/>
              <a:t> </a:t>
            </a:r>
            <a:r>
              <a:rPr lang="en-GB" sz="2000" dirty="0" err="1"/>
              <a:t>jari-jari</a:t>
            </a:r>
            <a:r>
              <a:rPr lang="en-GB" sz="2000" dirty="0"/>
              <a:t> </a:t>
            </a:r>
            <a:r>
              <a:rPr lang="en-GB" sz="2000" dirty="0" err="1"/>
              <a:t>tangan</a:t>
            </a:r>
            <a:r>
              <a:rPr lang="en-GB" sz="2000" dirty="0"/>
              <a:t>.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013" y="2213504"/>
            <a:ext cx="463489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54788" y="5650763"/>
            <a:ext cx="2106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Acropora</a:t>
            </a:r>
            <a:r>
              <a:rPr lang="en-GB" i="1" dirty="0"/>
              <a:t> </a:t>
            </a:r>
            <a:r>
              <a:rPr lang="en-GB" i="1" dirty="0" err="1"/>
              <a:t>gemmifera</a:t>
            </a:r>
            <a:endParaRPr lang="en-GB" i="1" dirty="0"/>
          </a:p>
        </p:txBody>
      </p:sp>
      <p:pic>
        <p:nvPicPr>
          <p:cNvPr id="3080" name="Picture 8" descr="Image result for ACROPORA DIGITIFER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36" y="2015805"/>
            <a:ext cx="4365698" cy="327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565638" y="5501028"/>
            <a:ext cx="194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Acropora</a:t>
            </a:r>
            <a:r>
              <a:rPr lang="en-GB" i="1" dirty="0"/>
              <a:t> </a:t>
            </a:r>
            <a:r>
              <a:rPr lang="en-GB" i="1" dirty="0" err="1"/>
              <a:t>digitifera</a:t>
            </a:r>
            <a:endParaRPr lang="en-GB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393118" y="467618"/>
            <a:ext cx="77508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4. ACROPORA DIGITATE (ACD)</a:t>
            </a:r>
          </a:p>
        </p:txBody>
      </p:sp>
    </p:spTree>
    <p:extLst>
      <p:ext uri="{BB962C8B-B14F-4D97-AF65-F5344CB8AC3E}">
        <p14:creationId xmlns:p14="http://schemas.microsoft.com/office/powerpoint/2010/main" val="296194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157" y="477244"/>
            <a:ext cx="8145652" cy="591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3024" y="518315"/>
            <a:ext cx="69631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ACROPORA DIGITATE (ACD)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4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456190" y="481598"/>
            <a:ext cx="87005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5. ACROPORA ENCRUSTING (ACE)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303" y="153172"/>
            <a:ext cx="2345157" cy="170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A close up of a coral&#10;&#10;Description automatically generated">
            <a:extLst>
              <a:ext uri="{FF2B5EF4-FFF2-40B4-BE49-F238E27FC236}">
                <a16:creationId xmlns:a16="http://schemas.microsoft.com/office/drawing/2014/main" id="{8C72EA2D-4043-412B-8BED-49A4625B53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37" y="1533245"/>
            <a:ext cx="5021580" cy="33718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7E5A2C-D027-4098-8ACA-94119BEDC252}"/>
              </a:ext>
            </a:extLst>
          </p:cNvPr>
          <p:cNvSpPr/>
          <p:nvPr/>
        </p:nvSpPr>
        <p:spPr>
          <a:xfrm>
            <a:off x="6460737" y="5125745"/>
            <a:ext cx="41527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 err="1"/>
              <a:t>Bentuk</a:t>
            </a:r>
            <a:r>
              <a:rPr lang="en-GB" b="1" dirty="0"/>
              <a:t> Acropora encrusting </a:t>
            </a:r>
            <a:r>
              <a:rPr lang="en-GB" b="1" dirty="0" err="1"/>
              <a:t>sangat</a:t>
            </a:r>
            <a:r>
              <a:rPr lang="en-GB" b="1" dirty="0"/>
              <a:t> </a:t>
            </a:r>
            <a:r>
              <a:rPr lang="en-GB" b="1" dirty="0" err="1"/>
              <a:t>jarang</a:t>
            </a:r>
            <a:r>
              <a:rPr lang="en-GB" b="1" dirty="0"/>
              <a:t>, </a:t>
            </a:r>
            <a:r>
              <a:rPr lang="en-GB" b="1" dirty="0" err="1"/>
              <a:t>jika</a:t>
            </a:r>
            <a:r>
              <a:rPr lang="en-GB" b="1" dirty="0"/>
              <a:t> kalian </a:t>
            </a:r>
            <a:r>
              <a:rPr lang="en-GB" b="1" dirty="0" err="1"/>
              <a:t>melihat</a:t>
            </a:r>
            <a:r>
              <a:rPr lang="en-GB" b="1" dirty="0"/>
              <a:t> </a:t>
            </a:r>
            <a:r>
              <a:rPr lang="en-GB" b="1" dirty="0" err="1"/>
              <a:t>karang</a:t>
            </a:r>
            <a:r>
              <a:rPr lang="en-GB" b="1" dirty="0"/>
              <a:t> </a:t>
            </a:r>
            <a:r>
              <a:rPr lang="en-GB" b="1" dirty="0" err="1"/>
              <a:t>dengan</a:t>
            </a:r>
            <a:r>
              <a:rPr lang="en-GB" b="1" dirty="0"/>
              <a:t> </a:t>
            </a:r>
            <a:r>
              <a:rPr lang="en-GB" b="1" dirty="0" err="1"/>
              <a:t>bentuk</a:t>
            </a:r>
            <a:r>
              <a:rPr lang="en-GB" b="1" dirty="0"/>
              <a:t> encrusting di </a:t>
            </a:r>
            <a:r>
              <a:rPr lang="en-GB" b="1" dirty="0" err="1"/>
              <a:t>Balekambang</a:t>
            </a:r>
            <a:r>
              <a:rPr lang="en-GB" b="1" dirty="0"/>
              <a:t>, </a:t>
            </a:r>
            <a:r>
              <a:rPr lang="en-GB" b="1" dirty="0" err="1"/>
              <a:t>kemungkinan</a:t>
            </a:r>
            <a:r>
              <a:rPr lang="en-GB" b="1" dirty="0"/>
              <a:t> </a:t>
            </a:r>
            <a:r>
              <a:rPr lang="en-GB" b="1" dirty="0" err="1"/>
              <a:t>besar</a:t>
            </a:r>
            <a:r>
              <a:rPr lang="en-GB" b="1" dirty="0"/>
              <a:t> </a:t>
            </a:r>
            <a:r>
              <a:rPr lang="en-GB" b="1" dirty="0" err="1"/>
              <a:t>itu</a:t>
            </a:r>
            <a:r>
              <a:rPr lang="en-GB" b="1" dirty="0"/>
              <a:t> </a:t>
            </a:r>
            <a:r>
              <a:rPr lang="en-GB" b="1" dirty="0" err="1"/>
              <a:t>merupakan</a:t>
            </a:r>
            <a:r>
              <a:rPr lang="en-GB" b="1" dirty="0"/>
              <a:t> CE (Coral Encrusting)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A2F68A-2C2B-4F3D-AA2E-5E851D1FD280}"/>
              </a:ext>
            </a:extLst>
          </p:cNvPr>
          <p:cNvSpPr/>
          <p:nvPr/>
        </p:nvSpPr>
        <p:spPr>
          <a:xfrm>
            <a:off x="1258669" y="5508435"/>
            <a:ext cx="44855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 err="1"/>
              <a:t>Berikut</a:t>
            </a:r>
            <a:r>
              <a:rPr lang="en-GB" b="1" dirty="0"/>
              <a:t> </a:t>
            </a:r>
            <a:r>
              <a:rPr lang="en-GB" b="1" dirty="0" err="1"/>
              <a:t>merupakan</a:t>
            </a:r>
            <a:r>
              <a:rPr lang="en-GB" b="1" dirty="0"/>
              <a:t> </a:t>
            </a:r>
            <a:r>
              <a:rPr lang="en-GB" b="1" i="1" dirty="0" err="1"/>
              <a:t>Isopora</a:t>
            </a:r>
            <a:r>
              <a:rPr lang="en-GB" b="1" i="1" dirty="0"/>
              <a:t> </a:t>
            </a:r>
            <a:r>
              <a:rPr lang="en-GB" b="1" i="1" dirty="0" err="1"/>
              <a:t>palifera</a:t>
            </a:r>
            <a:r>
              <a:rPr lang="en-GB" b="1" i="1" dirty="0"/>
              <a:t> </a:t>
            </a:r>
            <a:r>
              <a:rPr lang="en-GB" b="1" dirty="0"/>
              <a:t>yang mana </a:t>
            </a:r>
            <a:r>
              <a:rPr lang="en-GB" b="1" dirty="0" err="1"/>
              <a:t>dulu</a:t>
            </a:r>
            <a:r>
              <a:rPr lang="en-GB" b="1" dirty="0"/>
              <a:t> </a:t>
            </a:r>
            <a:r>
              <a:rPr lang="en-GB" b="1" dirty="0" err="1"/>
              <a:t>termasuk</a:t>
            </a:r>
            <a:r>
              <a:rPr lang="en-GB" b="1" dirty="0"/>
              <a:t> </a:t>
            </a:r>
            <a:r>
              <a:rPr lang="en-GB" b="1" dirty="0" err="1"/>
              <a:t>dalam</a:t>
            </a:r>
            <a:r>
              <a:rPr lang="en-GB" b="1" dirty="0"/>
              <a:t> </a:t>
            </a:r>
            <a:r>
              <a:rPr lang="en-GB" b="1" dirty="0" err="1"/>
              <a:t>karang</a:t>
            </a:r>
            <a:r>
              <a:rPr lang="en-GB" b="1" dirty="0"/>
              <a:t> </a:t>
            </a:r>
            <a:r>
              <a:rPr lang="en-GB" b="1" i="1" dirty="0"/>
              <a:t>Acropora </a:t>
            </a:r>
            <a:r>
              <a:rPr lang="en-GB" b="1" i="1" dirty="0" err="1"/>
              <a:t>palifera</a:t>
            </a:r>
            <a:r>
              <a:rPr lang="en-GB" b="1" i="1" dirty="0"/>
              <a:t> </a:t>
            </a:r>
            <a:r>
              <a:rPr lang="en-GB" b="1" dirty="0"/>
              <a:t>(</a:t>
            </a:r>
            <a:r>
              <a:rPr lang="en-GB" b="1" dirty="0" err="1"/>
              <a:t>sejak</a:t>
            </a:r>
            <a:r>
              <a:rPr lang="en-GB" b="1" dirty="0"/>
              <a:t> 2012 </a:t>
            </a:r>
            <a:r>
              <a:rPr lang="en-GB" b="1" dirty="0" err="1"/>
              <a:t>digolongkan</a:t>
            </a:r>
            <a:r>
              <a:rPr lang="en-GB" b="1" dirty="0"/>
              <a:t> </a:t>
            </a:r>
            <a:r>
              <a:rPr lang="en-GB" b="1" dirty="0" err="1"/>
              <a:t>ke</a:t>
            </a:r>
            <a:r>
              <a:rPr lang="en-GB" b="1" dirty="0"/>
              <a:t> </a:t>
            </a:r>
            <a:r>
              <a:rPr lang="en-GB" b="1" dirty="0" err="1"/>
              <a:t>dalam</a:t>
            </a:r>
            <a:r>
              <a:rPr lang="en-GB" b="1" dirty="0"/>
              <a:t> genus </a:t>
            </a:r>
            <a:r>
              <a:rPr lang="en-GB" b="1" dirty="0" err="1"/>
              <a:t>Isopora</a:t>
            </a:r>
            <a:r>
              <a:rPr lang="en-GB" b="1" dirty="0"/>
              <a:t>).</a:t>
            </a:r>
            <a:endParaRPr lang="en-GB" b="1" i="1" dirty="0"/>
          </a:p>
        </p:txBody>
      </p:sp>
      <p:pic>
        <p:nvPicPr>
          <p:cNvPr id="4" name="Picture 3" descr="A close up of a coral&#10;&#10;Description automatically generated">
            <a:extLst>
              <a:ext uri="{FF2B5EF4-FFF2-40B4-BE49-F238E27FC236}">
                <a16:creationId xmlns:a16="http://schemas.microsoft.com/office/drawing/2014/main" id="{77FF8F6B-8E04-470A-9094-6C68299389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82" y="2119943"/>
            <a:ext cx="4485582" cy="300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2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62981" y="433395"/>
            <a:ext cx="63693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6. CORAL MASSIVE (CM)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20742" y="6180928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err="1"/>
              <a:t>Platygyra</a:t>
            </a:r>
            <a:r>
              <a:rPr lang="en-GB" i="1" dirty="0"/>
              <a:t> </a:t>
            </a:r>
            <a:r>
              <a:rPr lang="en-GB" i="1" dirty="0" err="1"/>
              <a:t>daedalea</a:t>
            </a:r>
            <a:endParaRPr lang="en-GB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96" y="2142328"/>
            <a:ext cx="4490171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9" y="135081"/>
            <a:ext cx="231457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459" y="2142328"/>
            <a:ext cx="477685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202342" y="6205697"/>
            <a:ext cx="21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err="1"/>
              <a:t>Dipsastraea</a:t>
            </a:r>
            <a:r>
              <a:rPr lang="en-GB" i="1" dirty="0"/>
              <a:t> </a:t>
            </a:r>
            <a:r>
              <a:rPr lang="en-GB" i="1" dirty="0" err="1"/>
              <a:t>speciosa</a:t>
            </a:r>
            <a:endParaRPr lang="en-GB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246644" y="1166022"/>
            <a:ext cx="24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Bentuk</a:t>
            </a:r>
            <a:r>
              <a:rPr lang="en-GB" dirty="0"/>
              <a:t> </a:t>
            </a:r>
            <a:r>
              <a:rPr lang="en-GB" dirty="0" err="1"/>
              <a:t>padat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kokoh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59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450" y="246726"/>
            <a:ext cx="8332598" cy="611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89309" y="433396"/>
            <a:ext cx="5621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CORAL MASSIVE (CM)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31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57051" y="480542"/>
            <a:ext cx="6997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7. CORAL BRANCHING (CB)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7" y="76972"/>
            <a:ext cx="20478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02" y="1586774"/>
            <a:ext cx="6539745" cy="483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38848" y="6423389"/>
            <a:ext cx="1942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err="1"/>
              <a:t>Seriatopora</a:t>
            </a:r>
            <a:r>
              <a:rPr lang="en-GB" i="1" dirty="0"/>
              <a:t> </a:t>
            </a:r>
            <a:r>
              <a:rPr lang="en-GB" i="1" dirty="0" err="1"/>
              <a:t>hystrix</a:t>
            </a:r>
            <a:endParaRPr lang="en-GB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28E0D1-81FC-4A72-9603-F927C31F5E33}"/>
              </a:ext>
            </a:extLst>
          </p:cNvPr>
          <p:cNvSpPr/>
          <p:nvPr/>
        </p:nvSpPr>
        <p:spPr>
          <a:xfrm>
            <a:off x="3962993" y="1134315"/>
            <a:ext cx="6364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Jika</a:t>
            </a:r>
            <a:r>
              <a:rPr lang="en-GB" dirty="0"/>
              <a:t> </a:t>
            </a:r>
            <a:r>
              <a:rPr lang="en-GB" dirty="0" err="1"/>
              <a:t>dilihat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err="1"/>
              <a:t>dekat</a:t>
            </a:r>
            <a:r>
              <a:rPr lang="en-GB" dirty="0"/>
              <a:t>, coral branching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memiliki</a:t>
            </a:r>
            <a:r>
              <a:rPr lang="en-GB" dirty="0"/>
              <a:t> axial </a:t>
            </a:r>
            <a:r>
              <a:rPr lang="en-GB" dirty="0" err="1"/>
              <a:t>coralite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750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32909" y="565300"/>
            <a:ext cx="5916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8. CORAL FOLIOSE (CF)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32909" y="1349312"/>
            <a:ext cx="3403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Berbentuk</a:t>
            </a:r>
            <a:r>
              <a:rPr lang="en-GB" dirty="0"/>
              <a:t> </a:t>
            </a:r>
            <a:r>
              <a:rPr lang="en-GB" dirty="0" err="1"/>
              <a:t>seperti</a:t>
            </a:r>
            <a:r>
              <a:rPr lang="en-GB" dirty="0"/>
              <a:t> </a:t>
            </a:r>
            <a:r>
              <a:rPr lang="en-GB" dirty="0" err="1"/>
              <a:t>lembaran</a:t>
            </a:r>
            <a:r>
              <a:rPr lang="en-GB" dirty="0"/>
              <a:t> </a:t>
            </a:r>
            <a:r>
              <a:rPr lang="en-GB" dirty="0" err="1"/>
              <a:t>daun</a:t>
            </a:r>
            <a:r>
              <a:rPr lang="en-GB" dirty="0"/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117" y="486160"/>
            <a:ext cx="20193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62" y="1962535"/>
            <a:ext cx="5287650" cy="3945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82" y="1962534"/>
            <a:ext cx="5432352" cy="3945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57469" y="5907580"/>
            <a:ext cx="2912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Montipora</a:t>
            </a:r>
            <a:r>
              <a:rPr lang="en-GB" i="1" dirty="0"/>
              <a:t> </a:t>
            </a:r>
            <a:r>
              <a:rPr lang="en-GB" i="1" dirty="0" err="1"/>
              <a:t>aequituberculata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707894" y="5909989"/>
            <a:ext cx="1922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Merulina</a:t>
            </a:r>
            <a:r>
              <a:rPr lang="en-GB" i="1" dirty="0"/>
              <a:t> </a:t>
            </a:r>
            <a:r>
              <a:rPr lang="en-GB" i="1" dirty="0" err="1"/>
              <a:t>ampliata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959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054" y="468573"/>
            <a:ext cx="8475119" cy="58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77746" y="518315"/>
            <a:ext cx="52137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CORAL FOLIOSE (CF)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08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32907" y="556823"/>
            <a:ext cx="77258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9. CORAL MUSHROOM (CMR)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23854" y="1317156"/>
            <a:ext cx="315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Berbentuk</a:t>
            </a:r>
            <a:r>
              <a:rPr lang="en-GB" dirty="0"/>
              <a:t> </a:t>
            </a:r>
            <a:r>
              <a:rPr lang="en-GB" dirty="0" err="1"/>
              <a:t>seperti</a:t>
            </a:r>
            <a:r>
              <a:rPr lang="en-GB" dirty="0"/>
              <a:t> </a:t>
            </a:r>
            <a:r>
              <a:rPr lang="en-GB" dirty="0" err="1"/>
              <a:t>jamur</a:t>
            </a:r>
            <a:r>
              <a:rPr lang="en-GB" dirty="0"/>
              <a:t>, </a:t>
            </a:r>
            <a:r>
              <a:rPr lang="en-GB" dirty="0" err="1"/>
              <a:t>soliter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008" y="486160"/>
            <a:ext cx="2247900" cy="139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77" y="2049175"/>
            <a:ext cx="4626553" cy="349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23657" y="5650763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Danafungia</a:t>
            </a:r>
            <a:r>
              <a:rPr lang="en-GB" i="1" dirty="0"/>
              <a:t> </a:t>
            </a:r>
            <a:r>
              <a:rPr lang="en-GB" i="1" dirty="0" err="1"/>
              <a:t>horrida</a:t>
            </a:r>
            <a:endParaRPr lang="en-GB" i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244" y="2038350"/>
            <a:ext cx="4682156" cy="350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774530" y="5618497"/>
            <a:ext cx="169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Fungia</a:t>
            </a:r>
            <a:r>
              <a:rPr lang="en-GB" i="1" dirty="0"/>
              <a:t> </a:t>
            </a:r>
            <a:r>
              <a:rPr lang="en-GB" i="1" dirty="0" err="1"/>
              <a:t>scruposa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9824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32907" y="556823"/>
            <a:ext cx="77258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9. CORAL MUSHROOM (CMR)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23854" y="1317156"/>
            <a:ext cx="315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Berbentuk</a:t>
            </a:r>
            <a:r>
              <a:rPr lang="en-GB" dirty="0"/>
              <a:t> </a:t>
            </a:r>
            <a:r>
              <a:rPr lang="en-GB" dirty="0" err="1"/>
              <a:t>seperti</a:t>
            </a:r>
            <a:r>
              <a:rPr lang="en-GB" dirty="0"/>
              <a:t> </a:t>
            </a:r>
            <a:r>
              <a:rPr lang="en-GB" dirty="0" err="1"/>
              <a:t>jamur</a:t>
            </a:r>
            <a:r>
              <a:rPr lang="en-GB" dirty="0"/>
              <a:t>, </a:t>
            </a:r>
            <a:r>
              <a:rPr lang="en-GB" dirty="0" err="1"/>
              <a:t>soliter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008" y="486160"/>
            <a:ext cx="2247900" cy="139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43FD751-0595-4547-A387-CD075C554A9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5" t="8119" r="4430" b="50000"/>
          <a:stretch/>
        </p:blipFill>
        <p:spPr>
          <a:xfrm>
            <a:off x="1285008" y="1963578"/>
            <a:ext cx="3896592" cy="3820418"/>
          </a:xfrm>
          <a:prstGeom prst="rect">
            <a:avLst/>
          </a:prstGeom>
        </p:spPr>
      </p:pic>
      <p:pic>
        <p:nvPicPr>
          <p:cNvPr id="15" name="Picture 1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F05A2AE2-BB04-4B73-B56A-A8DAC3F180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5" t="51435" r="4430" b="8119"/>
          <a:stretch/>
        </p:blipFill>
        <p:spPr>
          <a:xfrm>
            <a:off x="5767352" y="1884217"/>
            <a:ext cx="4581994" cy="43385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69EFEE5-2732-4DD8-A0A6-46463EC9CBA9}"/>
              </a:ext>
            </a:extLst>
          </p:cNvPr>
          <p:cNvSpPr txBox="1"/>
          <p:nvPr/>
        </p:nvSpPr>
        <p:spPr>
          <a:xfrm>
            <a:off x="2177706" y="6187174"/>
            <a:ext cx="161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Fungia</a:t>
            </a:r>
            <a:r>
              <a:rPr lang="en-GB" i="1" dirty="0"/>
              <a:t> </a:t>
            </a:r>
            <a:r>
              <a:rPr lang="en-GB" i="1" dirty="0" err="1"/>
              <a:t>scutaria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5937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564" y="373678"/>
            <a:ext cx="8789018" cy="630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44179" y="518315"/>
            <a:ext cx="6280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CORAL ENCRUSTING(CE)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84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02541" y="518315"/>
            <a:ext cx="73123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10. CORAL ENCRUSTING(CE)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58" y="217343"/>
            <a:ext cx="1833129" cy="183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6971" y="1349312"/>
            <a:ext cx="632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Bentuk</a:t>
            </a:r>
            <a:r>
              <a:rPr lang="en-GB" dirty="0"/>
              <a:t> </a:t>
            </a:r>
            <a:r>
              <a:rPr lang="en-GB" dirty="0" err="1"/>
              <a:t>merayap</a:t>
            </a:r>
            <a:r>
              <a:rPr lang="en-GB" dirty="0"/>
              <a:t>, </a:t>
            </a:r>
            <a:r>
              <a:rPr lang="en-GB" dirty="0" err="1"/>
              <a:t>hampir</a:t>
            </a:r>
            <a:r>
              <a:rPr lang="en-GB" dirty="0"/>
              <a:t> </a:t>
            </a:r>
            <a:r>
              <a:rPr lang="en-GB" dirty="0" err="1"/>
              <a:t>seluruh</a:t>
            </a:r>
            <a:r>
              <a:rPr lang="en-GB" dirty="0"/>
              <a:t> </a:t>
            </a:r>
            <a:r>
              <a:rPr lang="en-GB" dirty="0" err="1"/>
              <a:t>bagian</a:t>
            </a:r>
            <a:r>
              <a:rPr lang="en-GB" dirty="0"/>
              <a:t> </a:t>
            </a:r>
            <a:r>
              <a:rPr lang="en-GB" dirty="0" err="1"/>
              <a:t>menempel</a:t>
            </a:r>
            <a:r>
              <a:rPr lang="en-GB" dirty="0"/>
              <a:t> </a:t>
            </a:r>
            <a:r>
              <a:rPr lang="en-GB" dirty="0" err="1"/>
              <a:t>pada</a:t>
            </a:r>
            <a:r>
              <a:rPr lang="en-GB" dirty="0"/>
              <a:t> </a:t>
            </a:r>
            <a:r>
              <a:rPr lang="en-GB" dirty="0" err="1"/>
              <a:t>substrat</a:t>
            </a:r>
            <a:r>
              <a:rPr lang="en-GB" dirty="0"/>
              <a:t>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69" y="2246319"/>
            <a:ext cx="5092411" cy="367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13224" y="5920264"/>
            <a:ext cx="1735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Porites</a:t>
            </a:r>
            <a:r>
              <a:rPr lang="en-GB" i="1" dirty="0"/>
              <a:t> </a:t>
            </a:r>
            <a:r>
              <a:rPr lang="en-GB" i="1" dirty="0" err="1"/>
              <a:t>vaughani</a:t>
            </a:r>
            <a:endParaRPr lang="en-GB" i="1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17" y="2259800"/>
            <a:ext cx="5223165" cy="357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474430" y="5920448"/>
            <a:ext cx="190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Montipora</a:t>
            </a:r>
            <a:r>
              <a:rPr lang="en-GB" i="1" dirty="0"/>
              <a:t> </a:t>
            </a:r>
            <a:r>
              <a:rPr lang="en-GB" i="1" dirty="0" err="1"/>
              <a:t>undata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76460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24920" y="244491"/>
            <a:ext cx="7473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11. CORAL SUBMASSIVE (CS)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40" y="391100"/>
            <a:ext cx="1936490" cy="163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796" y="2433614"/>
            <a:ext cx="4588204" cy="351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73617" y="6031920"/>
            <a:ext cx="2186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Psammocora</a:t>
            </a:r>
            <a:r>
              <a:rPr lang="en-GB" i="1" dirty="0"/>
              <a:t> </a:t>
            </a:r>
            <a:r>
              <a:rPr lang="en-GB" i="1" dirty="0" err="1"/>
              <a:t>digitata</a:t>
            </a:r>
            <a:endParaRPr lang="en-GB" i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320" y="2258636"/>
            <a:ext cx="5106997" cy="3688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A85B4A-5BE4-47ED-8BE1-B05865F3B234}"/>
              </a:ext>
            </a:extLst>
          </p:cNvPr>
          <p:cNvSpPr txBox="1"/>
          <p:nvPr/>
        </p:nvSpPr>
        <p:spPr>
          <a:xfrm>
            <a:off x="3332554" y="910775"/>
            <a:ext cx="8051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Bentuk</a:t>
            </a:r>
            <a:r>
              <a:rPr lang="en-GB" sz="2000" dirty="0"/>
              <a:t> </a:t>
            </a:r>
            <a:r>
              <a:rPr lang="en-GB" sz="2000" dirty="0" err="1"/>
              <a:t>percabangan</a:t>
            </a:r>
            <a:r>
              <a:rPr lang="en-GB" sz="2000" dirty="0"/>
              <a:t> </a:t>
            </a:r>
            <a:r>
              <a:rPr lang="en-GB" sz="2000" dirty="0" err="1"/>
              <a:t>seperti</a:t>
            </a:r>
            <a:r>
              <a:rPr lang="en-GB" sz="2000" dirty="0"/>
              <a:t> </a:t>
            </a:r>
            <a:r>
              <a:rPr lang="en-GB" sz="2000" dirty="0" err="1"/>
              <a:t>lempeng</a:t>
            </a:r>
            <a:r>
              <a:rPr lang="en-GB" sz="2000" dirty="0"/>
              <a:t> yang </a:t>
            </a:r>
            <a:r>
              <a:rPr lang="en-GB" sz="2000" dirty="0" err="1"/>
              <a:t>kokoh</a:t>
            </a:r>
            <a:r>
              <a:rPr lang="en-GB" sz="2000" dirty="0"/>
              <a:t>. </a:t>
            </a:r>
            <a:r>
              <a:rPr lang="en-GB" sz="2000" dirty="0" err="1"/>
              <a:t>Bentuk</a:t>
            </a:r>
            <a:r>
              <a:rPr lang="en-GB" sz="2000" dirty="0"/>
              <a:t> </a:t>
            </a:r>
            <a:r>
              <a:rPr lang="en-GB" sz="2000" dirty="0" err="1"/>
              <a:t>submassive</a:t>
            </a:r>
            <a:r>
              <a:rPr lang="en-GB" sz="2000" dirty="0"/>
              <a:t> </a:t>
            </a:r>
            <a:r>
              <a:rPr lang="en-GB" sz="2000" dirty="0" err="1"/>
              <a:t>merupakan</a:t>
            </a:r>
            <a:r>
              <a:rPr lang="en-GB" sz="2000" dirty="0"/>
              <a:t> </a:t>
            </a:r>
            <a:r>
              <a:rPr lang="en-GB" sz="2000" dirty="0" err="1"/>
              <a:t>bentuk</a:t>
            </a:r>
            <a:r>
              <a:rPr lang="en-GB" sz="2000" dirty="0"/>
              <a:t> lifeform yang </a:t>
            </a:r>
            <a:r>
              <a:rPr lang="en-GB" sz="2000" dirty="0" err="1"/>
              <a:t>tidak</a:t>
            </a:r>
            <a:r>
              <a:rPr lang="en-GB" sz="2000" dirty="0"/>
              <a:t> </a:t>
            </a:r>
            <a:r>
              <a:rPr lang="en-GB" sz="2000" dirty="0" err="1"/>
              <a:t>termasuk</a:t>
            </a:r>
            <a:r>
              <a:rPr lang="en-GB" sz="2000" dirty="0"/>
              <a:t> </a:t>
            </a:r>
            <a:r>
              <a:rPr lang="en-GB" sz="2000" dirty="0" err="1"/>
              <a:t>kedalam</a:t>
            </a:r>
            <a:r>
              <a:rPr lang="en-GB" sz="2000" dirty="0"/>
              <a:t> lifeform </a:t>
            </a:r>
            <a:r>
              <a:rPr lang="en-GB" sz="2000" dirty="0" err="1"/>
              <a:t>karang</a:t>
            </a:r>
            <a:r>
              <a:rPr lang="en-GB" sz="2000" dirty="0"/>
              <a:t> lain </a:t>
            </a:r>
            <a:r>
              <a:rPr lang="en-GB" sz="2000" dirty="0" err="1"/>
              <a:t>seperti</a:t>
            </a:r>
            <a:r>
              <a:rPr lang="en-GB" sz="2000" dirty="0"/>
              <a:t> branching, foliose, massive, etc.</a:t>
            </a:r>
          </a:p>
        </p:txBody>
      </p:sp>
    </p:spTree>
    <p:extLst>
      <p:ext uri="{BB962C8B-B14F-4D97-AF65-F5344CB8AC3E}">
        <p14:creationId xmlns:p14="http://schemas.microsoft.com/office/powerpoint/2010/main" val="5305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46273" y="712278"/>
            <a:ext cx="7643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12. CORAL MILLEPORA (CME)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529" y="311295"/>
            <a:ext cx="1722743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04489" y="1489797"/>
            <a:ext cx="668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Semua</a:t>
            </a:r>
            <a:r>
              <a:rPr lang="en-GB" dirty="0"/>
              <a:t> </a:t>
            </a:r>
            <a:r>
              <a:rPr lang="en-GB" dirty="0" err="1"/>
              <a:t>jenis</a:t>
            </a:r>
            <a:r>
              <a:rPr lang="en-GB" dirty="0"/>
              <a:t> </a:t>
            </a:r>
            <a:r>
              <a:rPr lang="en-GB" dirty="0" err="1"/>
              <a:t>karang</a:t>
            </a:r>
            <a:r>
              <a:rPr lang="en-GB" dirty="0"/>
              <a:t> </a:t>
            </a:r>
            <a:r>
              <a:rPr lang="en-GB" dirty="0" err="1"/>
              <a:t>api</a:t>
            </a:r>
            <a:r>
              <a:rPr lang="en-GB" dirty="0"/>
              <a:t>, rasa </a:t>
            </a:r>
            <a:r>
              <a:rPr lang="en-GB" dirty="0" err="1"/>
              <a:t>panas</a:t>
            </a:r>
            <a:r>
              <a:rPr lang="en-GB" dirty="0"/>
              <a:t> </a:t>
            </a:r>
            <a:r>
              <a:rPr lang="en-GB" dirty="0" err="1"/>
              <a:t>seperti</a:t>
            </a:r>
            <a:r>
              <a:rPr lang="en-GB" dirty="0"/>
              <a:t> </a:t>
            </a:r>
            <a:r>
              <a:rPr lang="en-GB" dirty="0" err="1"/>
              <a:t>terbakar</a:t>
            </a:r>
            <a:r>
              <a:rPr lang="en-GB" dirty="0"/>
              <a:t> </a:t>
            </a:r>
            <a:r>
              <a:rPr lang="en-GB" dirty="0" err="1"/>
              <a:t>bila</a:t>
            </a:r>
            <a:r>
              <a:rPr lang="en-GB" dirty="0"/>
              <a:t> </a:t>
            </a:r>
            <a:r>
              <a:rPr lang="en-GB" dirty="0" err="1"/>
              <a:t>tersentuh</a:t>
            </a:r>
            <a:r>
              <a:rPr lang="en-GB" dirty="0"/>
              <a:t>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529" y="2434935"/>
            <a:ext cx="4914035" cy="367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411" y="2434935"/>
            <a:ext cx="5000752" cy="373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64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52681" y="705784"/>
            <a:ext cx="73199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13. CORAL HELIOPORA(CHL)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87091" y="1489797"/>
            <a:ext cx="6685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Karang</a:t>
            </a:r>
            <a:r>
              <a:rPr lang="en-GB" dirty="0"/>
              <a:t> </a:t>
            </a:r>
            <a:r>
              <a:rPr lang="en-GB" dirty="0" err="1"/>
              <a:t>biru</a:t>
            </a:r>
            <a:r>
              <a:rPr lang="en-GB" dirty="0"/>
              <a:t> </a:t>
            </a:r>
            <a:r>
              <a:rPr lang="en-GB" dirty="0">
                <a:sym typeface="Wingdings" pitchFamily="2" charset="2"/>
              </a:rPr>
              <a:t> </a:t>
            </a:r>
            <a:r>
              <a:rPr lang="en-GB" dirty="0" err="1">
                <a:sym typeface="Wingdings" pitchFamily="2" charset="2"/>
              </a:rPr>
              <a:t>dapat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dikenali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dengan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adanya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warna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biru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pada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skeletonnya</a:t>
            </a:r>
            <a:r>
              <a:rPr lang="en-GB" dirty="0">
                <a:sym typeface="Wingdings" pitchFamily="2" charset="2"/>
              </a:rPr>
              <a:t>.</a:t>
            </a:r>
            <a:endParaRPr lang="en-GB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9" y="712278"/>
            <a:ext cx="2438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08" y="2321071"/>
            <a:ext cx="4970656" cy="381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69" y="2321070"/>
            <a:ext cx="5869131" cy="3814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12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6689" y="523736"/>
            <a:ext cx="5407571" cy="83099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/>
              <a:t>14. SOFT CORAL (SC)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16" y="53159"/>
            <a:ext cx="3253588" cy="213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19989" y="1279359"/>
            <a:ext cx="2816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Karang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tubuh</a:t>
            </a:r>
            <a:r>
              <a:rPr lang="en-GB" dirty="0"/>
              <a:t> </a:t>
            </a:r>
            <a:r>
              <a:rPr lang="en-GB" dirty="0" err="1"/>
              <a:t>lunak</a:t>
            </a:r>
            <a:r>
              <a:rPr lang="en-GB" dirty="0"/>
              <a:t>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16" y="2099552"/>
            <a:ext cx="3652506" cy="252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30976" y="4621669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Sinularia</a:t>
            </a:r>
            <a:r>
              <a:rPr lang="en-GB" i="1" dirty="0"/>
              <a:t> </a:t>
            </a:r>
            <a:r>
              <a:rPr lang="en-GB" dirty="0"/>
              <a:t>sp.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942" y="2099552"/>
            <a:ext cx="5842422" cy="458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7509164" y="2835442"/>
            <a:ext cx="2049070" cy="19708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>
            <a:stCxn id="6" idx="7"/>
          </p:cNvCxnSpPr>
          <p:nvPr/>
        </p:nvCxnSpPr>
        <p:spPr>
          <a:xfrm flipV="1">
            <a:off x="9258155" y="1837915"/>
            <a:ext cx="991510" cy="12861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296400" y="1570121"/>
            <a:ext cx="248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Polip</a:t>
            </a:r>
            <a:r>
              <a:rPr lang="en-GB" dirty="0"/>
              <a:t> </a:t>
            </a:r>
            <a:r>
              <a:rPr lang="en-GB" dirty="0" err="1"/>
              <a:t>memiliki</a:t>
            </a:r>
            <a:r>
              <a:rPr lang="en-GB" dirty="0"/>
              <a:t> 8 </a:t>
            </a:r>
            <a:r>
              <a:rPr lang="en-GB" dirty="0" err="1"/>
              <a:t>tentakel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06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170" y="450656"/>
            <a:ext cx="8720919" cy="597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57098" y="505437"/>
            <a:ext cx="9215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15. DEAD CORAL WITH ALGAE (DCA)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6086901" y="1349312"/>
            <a:ext cx="1282890" cy="15440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93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265" y="430729"/>
            <a:ext cx="8884693" cy="589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28337" y="518315"/>
            <a:ext cx="55491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16. DEAD CORAL (DC)</a:t>
            </a:r>
          </a:p>
        </p:txBody>
      </p:sp>
      <p:cxnSp>
        <p:nvCxnSpPr>
          <p:cNvPr id="4" name="Straight Arrow Connector 3"/>
          <p:cNvCxnSpPr>
            <a:endCxn id="3" idx="2"/>
          </p:cNvCxnSpPr>
          <p:nvPr/>
        </p:nvCxnSpPr>
        <p:spPr>
          <a:xfrm flipH="1" flipV="1">
            <a:off x="6202911" y="1349312"/>
            <a:ext cx="812040" cy="136659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09077" y="579154"/>
            <a:ext cx="4390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17. SPONGE (SP)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947" y="-12699"/>
            <a:ext cx="1902621" cy="193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4" y="1868537"/>
            <a:ext cx="4696690" cy="369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6456" y="5609016"/>
            <a:ext cx="1808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Haliclona</a:t>
            </a:r>
            <a:r>
              <a:rPr lang="en-GB" i="1" dirty="0"/>
              <a:t> </a:t>
            </a:r>
            <a:r>
              <a:rPr lang="en-GB" i="1" dirty="0" err="1"/>
              <a:t>oculata</a:t>
            </a:r>
            <a:endParaRPr lang="en-GB" i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515" y="1868537"/>
            <a:ext cx="4880721" cy="367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86589" y="5625353"/>
            <a:ext cx="174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Xestospongia</a:t>
            </a:r>
            <a:r>
              <a:rPr lang="en-GB" i="1" dirty="0"/>
              <a:t> </a:t>
            </a:r>
            <a:r>
              <a:rPr lang="en-GB" dirty="0"/>
              <a:t>sp.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45081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197" y="470102"/>
            <a:ext cx="8775509" cy="601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08381" y="518315"/>
            <a:ext cx="33890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SPONGE (SP)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554639" y="1241946"/>
            <a:ext cx="136477" cy="20471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8" name="Picture 7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34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67036" y="518315"/>
            <a:ext cx="1871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ALGAE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7663" y="2313709"/>
            <a:ext cx="102246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Alga </a:t>
            </a:r>
            <a:r>
              <a:rPr lang="en-GB" sz="2400" dirty="0" err="1"/>
              <a:t>terdiri</a:t>
            </a:r>
            <a:r>
              <a:rPr lang="en-GB" sz="2400" dirty="0"/>
              <a:t> </a:t>
            </a:r>
            <a:r>
              <a:rPr lang="en-GB" sz="2400" dirty="0" err="1"/>
              <a:t>dari</a:t>
            </a:r>
            <a:r>
              <a:rPr lang="en-GB" sz="2400" dirty="0"/>
              <a:t>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b="1" dirty="0">
                <a:solidFill>
                  <a:srgbClr val="00B050"/>
                </a:solidFill>
              </a:rPr>
              <a:t>Alga macro/</a:t>
            </a:r>
            <a:r>
              <a:rPr lang="en-GB" sz="2400" b="1" dirty="0" err="1">
                <a:solidFill>
                  <a:srgbClr val="00B050"/>
                </a:solidFill>
              </a:rPr>
              <a:t>macroalgae</a:t>
            </a:r>
            <a:r>
              <a:rPr lang="en-GB" sz="2400" b="1" dirty="0">
                <a:solidFill>
                  <a:srgbClr val="00B050"/>
                </a:solidFill>
              </a:rPr>
              <a:t> (MA) </a:t>
            </a:r>
            <a:r>
              <a:rPr lang="en-GB" sz="2400" dirty="0">
                <a:sym typeface="Wingdings" pitchFamily="2" charset="2"/>
              </a:rPr>
              <a:t> Alga </a:t>
            </a:r>
            <a:r>
              <a:rPr lang="en-GB" sz="2400" dirty="0" err="1">
                <a:sym typeface="Wingdings" pitchFamily="2" charset="2"/>
              </a:rPr>
              <a:t>berukuran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besar</a:t>
            </a:r>
            <a:r>
              <a:rPr lang="en-GB" sz="2400" dirty="0">
                <a:sym typeface="Wingdings" pitchFamily="2" charset="2"/>
              </a:rPr>
              <a:t>, </a:t>
            </a:r>
            <a:r>
              <a:rPr lang="en-GB" sz="2400" dirty="0" err="1">
                <a:sym typeface="Wingdings" pitchFamily="2" charset="2"/>
              </a:rPr>
              <a:t>S</a:t>
            </a:r>
            <a:r>
              <a:rPr lang="en-GB" sz="2400" i="1" dirty="0" err="1">
                <a:sym typeface="Wingdings" pitchFamily="2" charset="2"/>
              </a:rPr>
              <a:t>argassum</a:t>
            </a:r>
            <a:r>
              <a:rPr lang="en-GB" sz="2400" i="1" dirty="0">
                <a:sym typeface="Wingdings" pitchFamily="2" charset="2"/>
              </a:rPr>
              <a:t> </a:t>
            </a:r>
            <a:r>
              <a:rPr lang="en-GB" sz="2400" dirty="0">
                <a:sym typeface="Wingdings" pitchFamily="2" charset="2"/>
              </a:rPr>
              <a:t>sp.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b="1" dirty="0">
                <a:solidFill>
                  <a:srgbClr val="00B050"/>
                </a:solidFill>
                <a:sym typeface="Wingdings" pitchFamily="2" charset="2"/>
              </a:rPr>
              <a:t>Alga </a:t>
            </a:r>
            <a:r>
              <a:rPr lang="en-GB" sz="2400" b="1" dirty="0" err="1">
                <a:solidFill>
                  <a:srgbClr val="00B050"/>
                </a:solidFill>
                <a:sym typeface="Wingdings" pitchFamily="2" charset="2"/>
              </a:rPr>
              <a:t>rumput</a:t>
            </a:r>
            <a:r>
              <a:rPr lang="en-GB" sz="2400" b="1" dirty="0">
                <a:solidFill>
                  <a:srgbClr val="00B050"/>
                </a:solidFill>
                <a:sym typeface="Wingdings" pitchFamily="2" charset="2"/>
              </a:rPr>
              <a:t>/ turf algae (TA) </a:t>
            </a:r>
            <a:r>
              <a:rPr lang="en-GB" sz="2400" dirty="0">
                <a:sym typeface="Wingdings" pitchFamily="2" charset="2"/>
              </a:rPr>
              <a:t>Alga </a:t>
            </a:r>
            <a:r>
              <a:rPr lang="en-GB" sz="2400" dirty="0" err="1">
                <a:sym typeface="Wingdings" pitchFamily="2" charset="2"/>
              </a:rPr>
              <a:t>berukuran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halus</a:t>
            </a:r>
            <a:r>
              <a:rPr lang="en-GB" sz="2400" dirty="0">
                <a:sym typeface="Wingdings" pitchFamily="2" charset="2"/>
              </a:rPr>
              <a:t>, </a:t>
            </a:r>
            <a:r>
              <a:rPr lang="en-GB" sz="2400" dirty="0" err="1">
                <a:sym typeface="Wingdings" pitchFamily="2" charset="2"/>
              </a:rPr>
              <a:t>menyerupai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rumput-rumput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halus</a:t>
            </a:r>
            <a:endParaRPr lang="en-GB" sz="2400" dirty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400" b="1" dirty="0">
                <a:solidFill>
                  <a:srgbClr val="00B050"/>
                </a:solidFill>
                <a:sym typeface="Wingdings" pitchFamily="2" charset="2"/>
              </a:rPr>
              <a:t>Alga </a:t>
            </a:r>
            <a:r>
              <a:rPr lang="en-GB" sz="2400" b="1" dirty="0" err="1">
                <a:solidFill>
                  <a:srgbClr val="00B050"/>
                </a:solidFill>
                <a:sym typeface="Wingdings" pitchFamily="2" charset="2"/>
              </a:rPr>
              <a:t>koralin</a:t>
            </a:r>
            <a:r>
              <a:rPr lang="en-GB" sz="2400" b="1" dirty="0">
                <a:solidFill>
                  <a:srgbClr val="00B050"/>
                </a:solidFill>
                <a:sym typeface="Wingdings" pitchFamily="2" charset="2"/>
              </a:rPr>
              <a:t>/coralline algae (CA) </a:t>
            </a:r>
            <a:r>
              <a:rPr lang="en-GB" sz="2400" dirty="0">
                <a:sym typeface="Wingdings" pitchFamily="2" charset="2"/>
              </a:rPr>
              <a:t> Alga yang </a:t>
            </a:r>
            <a:r>
              <a:rPr lang="en-GB" sz="2400" dirty="0" err="1">
                <a:sym typeface="Wingdings" pitchFamily="2" charset="2"/>
              </a:rPr>
              <a:t>mempunyai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struktur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kapur</a:t>
            </a:r>
            <a:endParaRPr lang="en-GB" sz="2400" dirty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400" b="1" dirty="0" err="1">
                <a:solidFill>
                  <a:srgbClr val="00B050"/>
                </a:solidFill>
                <a:sym typeface="Wingdings" pitchFamily="2" charset="2"/>
              </a:rPr>
              <a:t>Halimeda</a:t>
            </a:r>
            <a:r>
              <a:rPr lang="en-GB" sz="2400" b="1" dirty="0">
                <a:solidFill>
                  <a:srgbClr val="00B050"/>
                </a:solidFill>
                <a:sym typeface="Wingdings" pitchFamily="2" charset="2"/>
              </a:rPr>
              <a:t> (HA) </a:t>
            </a:r>
            <a:r>
              <a:rPr lang="en-GB" sz="2400" dirty="0">
                <a:sym typeface="Wingdings" pitchFamily="2" charset="2"/>
              </a:rPr>
              <a:t> Alga </a:t>
            </a:r>
            <a:r>
              <a:rPr lang="en-GB" sz="2400" dirty="0" err="1">
                <a:sym typeface="Wingdings" pitchFamily="2" charset="2"/>
              </a:rPr>
              <a:t>dari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marga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H</a:t>
            </a:r>
            <a:r>
              <a:rPr lang="en-GB" sz="2400" i="1" dirty="0" err="1">
                <a:sym typeface="Wingdings" pitchFamily="2" charset="2"/>
              </a:rPr>
              <a:t>alimeda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sp</a:t>
            </a:r>
            <a:r>
              <a:rPr lang="en-GB" sz="2400" dirty="0">
                <a:sym typeface="Wingdings" pitchFamily="2" charset="2"/>
              </a:rPr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b="1" dirty="0">
                <a:solidFill>
                  <a:srgbClr val="00B050"/>
                </a:solidFill>
                <a:sym typeface="Wingdings" pitchFamily="2" charset="2"/>
              </a:rPr>
              <a:t>Kumpulan alga/algae assemblage (AA) </a:t>
            </a:r>
            <a:r>
              <a:rPr lang="en-GB" sz="2400" dirty="0">
                <a:sym typeface="Wingdings" pitchFamily="2" charset="2"/>
              </a:rPr>
              <a:t> </a:t>
            </a:r>
            <a:r>
              <a:rPr lang="en-GB" sz="2400" dirty="0" err="1">
                <a:sym typeface="Wingdings" pitchFamily="2" charset="2"/>
              </a:rPr>
              <a:t>terdiri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lebih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dari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satu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sz="2400" dirty="0" err="1">
                <a:sym typeface="Wingdings" pitchFamily="2" charset="2"/>
              </a:rPr>
              <a:t>jenis</a:t>
            </a:r>
            <a:r>
              <a:rPr lang="en-GB" sz="2400" dirty="0">
                <a:sym typeface="Wingdings" pitchFamily="2" charset="2"/>
              </a:rPr>
              <a:t> alga</a:t>
            </a:r>
            <a:endParaRPr lang="en-GB" sz="2400" dirty="0"/>
          </a:p>
          <a:p>
            <a:pPr marL="285750" indent="-285750">
              <a:buFont typeface="Arial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4104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98071" y="518315"/>
            <a:ext cx="7009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18. CORALLINE ALGAE (CA)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365" y="1623147"/>
            <a:ext cx="4589543" cy="362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325" y="1623147"/>
            <a:ext cx="5178001" cy="362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88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 result for halimeda in coral ree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98" y="655045"/>
            <a:ext cx="9904419" cy="58900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672945" y="518315"/>
            <a:ext cx="5059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19. HALIMEDA (HA)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58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71126" y="523736"/>
            <a:ext cx="53503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/>
              <a:t>20. ZOANTHIDS (ZO)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palythoa s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83" y="1991817"/>
            <a:ext cx="4849090" cy="362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2845" y="5650763"/>
            <a:ext cx="13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Palythoa</a:t>
            </a:r>
            <a:r>
              <a:rPr lang="en-GB" i="1" dirty="0"/>
              <a:t> </a:t>
            </a:r>
            <a:r>
              <a:rPr lang="en-GB" dirty="0"/>
              <a:t>sp.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8"/>
          <a:stretch/>
        </p:blipFill>
        <p:spPr bwMode="auto">
          <a:xfrm>
            <a:off x="900209" y="110836"/>
            <a:ext cx="3155546" cy="1720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753" y="1991817"/>
            <a:ext cx="4645174" cy="3599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068638" y="5671840"/>
            <a:ext cx="1782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/>
              <a:t>Parazoanthus</a:t>
            </a:r>
            <a:r>
              <a:rPr lang="en-GB" i="1" dirty="0"/>
              <a:t> </a:t>
            </a:r>
            <a:r>
              <a:rPr lang="en-GB" dirty="0"/>
              <a:t>sp.</a:t>
            </a:r>
          </a:p>
        </p:txBody>
      </p:sp>
      <p:sp>
        <p:nvSpPr>
          <p:cNvPr id="4" name="Rectangle 3"/>
          <p:cNvSpPr/>
          <p:nvPr/>
        </p:nvSpPr>
        <p:spPr>
          <a:xfrm>
            <a:off x="4435996" y="1343474"/>
            <a:ext cx="8337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Beberapa</a:t>
            </a:r>
            <a:r>
              <a:rPr lang="en-GB" dirty="0"/>
              <a:t> </a:t>
            </a:r>
            <a:r>
              <a:rPr lang="en-GB" dirty="0" err="1"/>
              <a:t>zoanthids</a:t>
            </a:r>
            <a:r>
              <a:rPr lang="en-GB" dirty="0"/>
              <a:t> </a:t>
            </a:r>
            <a:r>
              <a:rPr lang="en-GB" dirty="0" err="1"/>
              <a:t>bersifat</a:t>
            </a:r>
            <a:r>
              <a:rPr lang="en-GB" dirty="0"/>
              <a:t> </a:t>
            </a:r>
            <a:r>
              <a:rPr lang="en-GB" dirty="0" err="1"/>
              <a:t>soliter</a:t>
            </a:r>
            <a:r>
              <a:rPr lang="en-GB" dirty="0"/>
              <a:t>, </a:t>
            </a:r>
            <a:r>
              <a:rPr lang="en-GB" dirty="0" err="1"/>
              <a:t>beberapa</a:t>
            </a:r>
            <a:r>
              <a:rPr lang="en-GB" dirty="0"/>
              <a:t> </a:t>
            </a:r>
            <a:r>
              <a:rPr lang="en-GB" dirty="0" err="1"/>
              <a:t>membentuk</a:t>
            </a:r>
            <a:r>
              <a:rPr lang="en-GB" dirty="0"/>
              <a:t> </a:t>
            </a:r>
            <a:r>
              <a:rPr lang="en-GB" dirty="0" err="1"/>
              <a:t>koloni</a:t>
            </a:r>
            <a:r>
              <a:rPr lang="en-GB" dirty="0"/>
              <a:t>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25" y="0"/>
            <a:ext cx="2009775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9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21977" y="523736"/>
            <a:ext cx="52486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/>
              <a:t>21.TURF ALGAE (TA)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308" y="388831"/>
            <a:ext cx="1934874" cy="140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C8E303-190D-4A21-B16C-254216AF27A5}"/>
              </a:ext>
            </a:extLst>
          </p:cNvPr>
          <p:cNvSpPr/>
          <p:nvPr/>
        </p:nvSpPr>
        <p:spPr>
          <a:xfrm>
            <a:off x="4042426" y="1396823"/>
            <a:ext cx="74398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ym typeface="Wingdings" pitchFamily="2" charset="2"/>
              </a:rPr>
              <a:t>Alga </a:t>
            </a:r>
            <a:r>
              <a:rPr lang="en-GB" sz="2000" dirty="0" err="1">
                <a:sym typeface="Wingdings" pitchFamily="2" charset="2"/>
              </a:rPr>
              <a:t>berukuran</a:t>
            </a:r>
            <a:r>
              <a:rPr lang="en-GB" sz="2000" dirty="0">
                <a:sym typeface="Wingdings" pitchFamily="2" charset="2"/>
              </a:rPr>
              <a:t> </a:t>
            </a:r>
            <a:r>
              <a:rPr lang="en-GB" sz="2000" dirty="0" err="1">
                <a:sym typeface="Wingdings" pitchFamily="2" charset="2"/>
              </a:rPr>
              <a:t>halus</a:t>
            </a:r>
            <a:r>
              <a:rPr lang="en-GB" sz="2000" dirty="0">
                <a:sym typeface="Wingdings" pitchFamily="2" charset="2"/>
              </a:rPr>
              <a:t>, </a:t>
            </a:r>
            <a:r>
              <a:rPr lang="en-GB" sz="2000" dirty="0" err="1">
                <a:sym typeface="Wingdings" pitchFamily="2" charset="2"/>
              </a:rPr>
              <a:t>menyerupai</a:t>
            </a:r>
            <a:r>
              <a:rPr lang="en-GB" sz="2000" dirty="0">
                <a:sym typeface="Wingdings" pitchFamily="2" charset="2"/>
              </a:rPr>
              <a:t> </a:t>
            </a:r>
            <a:r>
              <a:rPr lang="en-GB" sz="2000" dirty="0" err="1">
                <a:sym typeface="Wingdings" pitchFamily="2" charset="2"/>
              </a:rPr>
              <a:t>rumput-rumput</a:t>
            </a:r>
            <a:r>
              <a:rPr lang="en-GB" sz="2000" dirty="0">
                <a:sym typeface="Wingdings" pitchFamily="2" charset="2"/>
              </a:rPr>
              <a:t> </a:t>
            </a:r>
            <a:r>
              <a:rPr lang="en-GB" sz="2000" dirty="0" err="1">
                <a:sym typeface="Wingdings" pitchFamily="2" charset="2"/>
              </a:rPr>
              <a:t>halus</a:t>
            </a:r>
            <a:endParaRPr lang="en-GB" sz="2000" dirty="0">
              <a:sym typeface="Wingdings" pitchFamily="2" charset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2114C4-EF1F-4092-9D67-FAB3E678C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82" y="2002277"/>
            <a:ext cx="5275340" cy="45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8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7101" y="141325"/>
            <a:ext cx="6216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/>
              <a:t>22. MACROALGAE (MA)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E0F00A-D63B-4DF8-A284-F3454537E6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621"/>
          <a:stretch/>
        </p:blipFill>
        <p:spPr>
          <a:xfrm>
            <a:off x="3306913" y="2102051"/>
            <a:ext cx="6044905" cy="44430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626EE0-1237-4F0F-99C8-0FCED01BFBAF}"/>
              </a:ext>
            </a:extLst>
          </p:cNvPr>
          <p:cNvSpPr txBox="1"/>
          <p:nvPr/>
        </p:nvSpPr>
        <p:spPr>
          <a:xfrm>
            <a:off x="3131127" y="972322"/>
            <a:ext cx="8755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Perbedaan</a:t>
            </a:r>
            <a:r>
              <a:rPr lang="en-US" b="1" dirty="0"/>
              <a:t> </a:t>
            </a:r>
            <a:r>
              <a:rPr lang="en-US" b="1" dirty="0" err="1"/>
              <a:t>antara</a:t>
            </a:r>
            <a:r>
              <a:rPr lang="en-US" b="1" dirty="0"/>
              <a:t> </a:t>
            </a:r>
            <a:r>
              <a:rPr lang="en-US" b="1" i="1" dirty="0"/>
              <a:t>macro algae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i="1" dirty="0"/>
              <a:t>algae assemblage</a:t>
            </a:r>
            <a:r>
              <a:rPr lang="en-US" b="1" dirty="0"/>
              <a:t> 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i="1" dirty="0"/>
              <a:t>algae assemblage</a:t>
            </a:r>
            <a:r>
              <a:rPr lang="en-US" b="1" dirty="0"/>
              <a:t>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kumpulan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beberapa</a:t>
            </a:r>
            <a:r>
              <a:rPr lang="en-US" b="1" dirty="0"/>
              <a:t> alga pada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/>
              <a:t>tempat</a:t>
            </a:r>
            <a:r>
              <a:rPr lang="en-US" b="1" dirty="0"/>
              <a:t> </a:t>
            </a:r>
            <a:r>
              <a:rPr lang="en-US" b="1" dirty="0" err="1"/>
              <a:t>sedangkan</a:t>
            </a:r>
            <a:r>
              <a:rPr lang="en-US" b="1" dirty="0"/>
              <a:t> </a:t>
            </a:r>
            <a:r>
              <a:rPr lang="en-US" b="1" i="1" dirty="0"/>
              <a:t>macro algae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/>
              <a:t>jenis</a:t>
            </a:r>
            <a:r>
              <a:rPr lang="en-US" b="1" dirty="0"/>
              <a:t> </a:t>
            </a:r>
            <a:r>
              <a:rPr lang="en-US" b="1" dirty="0" err="1"/>
              <a:t>saja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46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oral rub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23" y="1938433"/>
            <a:ext cx="5865273" cy="448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5368" y="505712"/>
            <a:ext cx="30524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RUBBLE (R)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7" name="Picture 6" descr="Description: D:\Ilmu Kelautan\CORALOGY TEAM\2017\Logo Coralogy (new)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2" descr="Image result for FLATICON CORAL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97928" y="1168523"/>
            <a:ext cx="537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Merupakan</a:t>
            </a:r>
            <a:r>
              <a:rPr lang="en-GB" dirty="0"/>
              <a:t> </a:t>
            </a:r>
            <a:r>
              <a:rPr lang="en-GB" dirty="0" err="1"/>
              <a:t>pecahan</a:t>
            </a:r>
            <a:r>
              <a:rPr lang="en-GB" dirty="0"/>
              <a:t> </a:t>
            </a:r>
            <a:r>
              <a:rPr lang="en-GB" dirty="0" err="1"/>
              <a:t>karang</a:t>
            </a:r>
            <a:r>
              <a:rPr lang="en-GB" dirty="0"/>
              <a:t> – Material yang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utuh</a:t>
            </a:r>
            <a:r>
              <a:rPr lang="en-GB" dirty="0"/>
              <a:t>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034" y="1938434"/>
            <a:ext cx="4619766" cy="448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8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9" y="1538707"/>
            <a:ext cx="5482171" cy="441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7018" y="518315"/>
            <a:ext cx="2451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SAND (S)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931" y="1538708"/>
            <a:ext cx="5892087" cy="441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53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98129" y="518315"/>
            <a:ext cx="2138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SILT (SI)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00209" cy="6858000"/>
            <a:chOff x="0" y="0"/>
            <a:chExt cx="900209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0020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3200" spc="300" dirty="0"/>
                <a:t>PRAKTIKUM KORALOGI</a:t>
              </a:r>
            </a:p>
          </p:txBody>
        </p:sp>
        <p:pic>
          <p:nvPicPr>
            <p:cNvPr id="10" name="Picture 9" descr="Description: D:\Ilmu Kelautan\CORALOGY TEAM\2017\Logo Coralogy (new)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00209" cy="9723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 descr="Image result for FLATICON CORA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634" y="5125746"/>
            <a:ext cx="1419366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32" y="1986620"/>
            <a:ext cx="4747293" cy="429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6" y="1986620"/>
            <a:ext cx="5580281" cy="429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D1D188-F14E-4531-AEE7-7157DD18F8DE}"/>
              </a:ext>
            </a:extLst>
          </p:cNvPr>
          <p:cNvSpPr txBox="1"/>
          <p:nvPr/>
        </p:nvSpPr>
        <p:spPr>
          <a:xfrm>
            <a:off x="4898129" y="1206301"/>
            <a:ext cx="6462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Cara </a:t>
            </a:r>
            <a:r>
              <a:rPr lang="en-US" b="1" dirty="0" err="1"/>
              <a:t>membedakan</a:t>
            </a:r>
            <a:r>
              <a:rPr lang="en-US" b="1" dirty="0"/>
              <a:t> </a:t>
            </a:r>
            <a:r>
              <a:rPr lang="en-US" b="1" dirty="0" err="1"/>
              <a:t>antara</a:t>
            </a:r>
            <a:r>
              <a:rPr lang="en-US" b="1" dirty="0"/>
              <a:t> silt dan sand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cara</a:t>
            </a:r>
            <a:r>
              <a:rPr lang="en-US" b="1" dirty="0"/>
              <a:t> </a:t>
            </a:r>
            <a:r>
              <a:rPr lang="en-US" b="1" dirty="0" err="1"/>
              <a:t>dikibaskan</a:t>
            </a:r>
            <a:r>
              <a:rPr lang="en-US" b="1" dirty="0"/>
              <a:t>. Silt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mudah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berhamburan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253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732</Words>
  <Application>Microsoft Office PowerPoint</Application>
  <PresentationFormat>Widescreen</PresentationFormat>
  <Paragraphs>128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Tokyo</vt:lpstr>
      <vt:lpstr>Office Theme</vt:lpstr>
      <vt:lpstr>MACAM-MACAM LIFE-FORM  KARANG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Raceway Pond Cultivation</dc:title>
  <dc:creator>Putra Muhammad Abdillah</dc:creator>
  <cp:lastModifiedBy>cut malinda</cp:lastModifiedBy>
  <cp:revision>40</cp:revision>
  <dcterms:created xsi:type="dcterms:W3CDTF">2020-02-14T06:08:41Z</dcterms:created>
  <dcterms:modified xsi:type="dcterms:W3CDTF">2020-02-28T15:02:31Z</dcterms:modified>
</cp:coreProperties>
</file>