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0" r:id="rId2"/>
    <p:sldId id="264" r:id="rId3"/>
    <p:sldId id="268" r:id="rId4"/>
    <p:sldId id="259" r:id="rId5"/>
    <p:sldId id="257" r:id="rId6"/>
    <p:sldId id="267" r:id="rId7"/>
    <p:sldId id="263" r:id="rId8"/>
    <p:sldId id="261" r:id="rId9"/>
    <p:sldId id="266" r:id="rId10"/>
    <p:sldId id="269" r:id="rId11"/>
  </p:sldIdLst>
  <p:sldSz cx="5330825" cy="75628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6" userDrawn="1">
          <p15:clr>
            <a:srgbClr val="A4A3A4"/>
          </p15:clr>
        </p15:guide>
        <p15:guide id="2" pos="16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51A"/>
    <a:srgbClr val="430512"/>
    <a:srgbClr val="011329"/>
    <a:srgbClr val="3873AB"/>
    <a:srgbClr val="C42D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37" autoAdjust="0"/>
  </p:normalViewPr>
  <p:slideViewPr>
    <p:cSldViewPr snapToGrid="0">
      <p:cViewPr varScale="1">
        <p:scale>
          <a:sx n="63" d="100"/>
          <a:sy n="63" d="100"/>
        </p:scale>
        <p:origin x="1920" y="72"/>
      </p:cViewPr>
      <p:guideLst>
        <p:guide orient="horz" pos="2406"/>
        <p:guide pos="16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C63F9-9C92-49B2-BAE1-C7592B9DBDE3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57776-B694-453C-8BB6-B1C48B865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47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ditampilkan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57776-B694-453C-8BB6-B1C48B8653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5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Foto</a:t>
            </a:r>
            <a:r>
              <a:rPr lang="en-US" baseline="0" dirty="0"/>
              <a:t> </a:t>
            </a:r>
            <a:r>
              <a:rPr lang="en-US" baseline="0" dirty="0" err="1"/>
              <a:t>tampak</a:t>
            </a:r>
            <a:r>
              <a:rPr lang="en-US" baseline="0" dirty="0"/>
              <a:t> </a:t>
            </a:r>
            <a:r>
              <a:rPr lang="en-US" baseline="0" dirty="0" err="1"/>
              <a:t>atas</a:t>
            </a:r>
            <a:r>
              <a:rPr lang="en-US" baseline="0" dirty="0"/>
              <a:t> </a:t>
            </a:r>
            <a:r>
              <a:rPr lang="en-US" baseline="0" dirty="0" err="1"/>
              <a:t>dan</a:t>
            </a:r>
            <a:r>
              <a:rPr lang="en-US" baseline="0" dirty="0"/>
              <a:t> </a:t>
            </a:r>
            <a:r>
              <a:rPr lang="en-US" baseline="0" dirty="0" err="1"/>
              <a:t>tampak</a:t>
            </a:r>
            <a:r>
              <a:rPr lang="en-US" baseline="0" dirty="0"/>
              <a:t> </a:t>
            </a:r>
            <a:r>
              <a:rPr lang="en-US" baseline="0" dirty="0" err="1"/>
              <a:t>samping</a:t>
            </a:r>
            <a:r>
              <a:rPr lang="en-US" baseline="0" dirty="0"/>
              <a:t> </a:t>
            </a:r>
            <a:r>
              <a:rPr lang="en-US" baseline="0" dirty="0" err="1"/>
              <a:t>dari</a:t>
            </a:r>
            <a:r>
              <a:rPr lang="en-US" baseline="0" dirty="0"/>
              <a:t> </a:t>
            </a:r>
            <a:r>
              <a:rPr lang="en-US" baseline="0" dirty="0" err="1"/>
              <a:t>asisten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57776-B694-453C-8BB6-B1C48B8653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05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Semua</a:t>
            </a:r>
            <a:r>
              <a:rPr lang="en-US" baseline="0" dirty="0"/>
              <a:t> </a:t>
            </a:r>
            <a:r>
              <a:rPr lang="en-US" baseline="0" dirty="0" err="1"/>
              <a:t>kelompok</a:t>
            </a:r>
            <a:r>
              <a:rPr lang="en-US" baseline="0" dirty="0"/>
              <a:t> </a:t>
            </a:r>
            <a:r>
              <a:rPr lang="en-US" baseline="0" dirty="0" err="1"/>
              <a:t>memasukkan</a:t>
            </a:r>
            <a:r>
              <a:rPr lang="en-US" baseline="0" dirty="0"/>
              <a:t> reference </a:t>
            </a:r>
            <a:r>
              <a:rPr lang="en-US" baseline="0" dirty="0" err="1"/>
              <a:t>ke</a:t>
            </a:r>
            <a:r>
              <a:rPr lang="en-US" baseline="0" dirty="0"/>
              <a:t> sheet </a:t>
            </a:r>
            <a:r>
              <a:rPr lang="en-US" baseline="0" dirty="0" err="1"/>
              <a:t>ini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57776-B694-453C-8BB6-B1C48B8653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4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812" y="1237717"/>
            <a:ext cx="4531201" cy="2632992"/>
          </a:xfrm>
        </p:spPr>
        <p:txBody>
          <a:bodyPr anchor="b"/>
          <a:lstStyle>
            <a:lvl1pPr algn="ctr">
              <a:defRPr sz="3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353" y="3972247"/>
            <a:ext cx="3998119" cy="1825938"/>
          </a:xfrm>
        </p:spPr>
        <p:txBody>
          <a:bodyPr/>
          <a:lstStyle>
            <a:lvl1pPr marL="0" indent="0" algn="ctr">
              <a:buNone/>
              <a:defRPr sz="1399"/>
            </a:lvl1pPr>
            <a:lvl2pPr marL="266548" indent="0" algn="ctr">
              <a:buNone/>
              <a:defRPr sz="1166"/>
            </a:lvl2pPr>
            <a:lvl3pPr marL="533095" indent="0" algn="ctr">
              <a:buNone/>
              <a:defRPr sz="1049"/>
            </a:lvl3pPr>
            <a:lvl4pPr marL="799643" indent="0" algn="ctr">
              <a:buNone/>
              <a:defRPr sz="933"/>
            </a:lvl4pPr>
            <a:lvl5pPr marL="1066190" indent="0" algn="ctr">
              <a:buNone/>
              <a:defRPr sz="933"/>
            </a:lvl5pPr>
            <a:lvl6pPr marL="1332738" indent="0" algn="ctr">
              <a:buNone/>
              <a:defRPr sz="933"/>
            </a:lvl6pPr>
            <a:lvl7pPr marL="1599286" indent="0" algn="ctr">
              <a:buNone/>
              <a:defRPr sz="933"/>
            </a:lvl7pPr>
            <a:lvl8pPr marL="1865833" indent="0" algn="ctr">
              <a:buNone/>
              <a:defRPr sz="933"/>
            </a:lvl8pPr>
            <a:lvl9pPr marL="2132381" indent="0" algn="ctr">
              <a:buNone/>
              <a:defRPr sz="9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718" y="1885463"/>
            <a:ext cx="4597837" cy="3145935"/>
          </a:xfrm>
        </p:spPr>
        <p:txBody>
          <a:bodyPr anchor="b"/>
          <a:lstStyle>
            <a:lvl1pPr>
              <a:defRPr sz="3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718" y="5061159"/>
            <a:ext cx="4597837" cy="1654373"/>
          </a:xfrm>
        </p:spPr>
        <p:txBody>
          <a:bodyPr/>
          <a:lstStyle>
            <a:lvl1pPr marL="0" indent="0">
              <a:buNone/>
              <a:defRPr sz="1399">
                <a:solidFill>
                  <a:schemeClr val="tx1"/>
                </a:solidFill>
              </a:defRPr>
            </a:lvl1pPr>
            <a:lvl2pPr marL="266548" indent="0">
              <a:buNone/>
              <a:defRPr sz="1166">
                <a:solidFill>
                  <a:schemeClr val="tx1">
                    <a:tint val="75000"/>
                  </a:schemeClr>
                </a:solidFill>
              </a:defRPr>
            </a:lvl2pPr>
            <a:lvl3pPr marL="533095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643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06619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332738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59928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1865833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13238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2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494" y="2013259"/>
            <a:ext cx="2265601" cy="4798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8730" y="2013259"/>
            <a:ext cx="2265601" cy="4798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9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88" y="402654"/>
            <a:ext cx="4597837" cy="14618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189" y="1853949"/>
            <a:ext cx="2255188" cy="908592"/>
          </a:xfrm>
        </p:spPr>
        <p:txBody>
          <a:bodyPr anchor="b"/>
          <a:lstStyle>
            <a:lvl1pPr marL="0" indent="0">
              <a:buNone/>
              <a:defRPr sz="1399" b="1"/>
            </a:lvl1pPr>
            <a:lvl2pPr marL="266548" indent="0">
              <a:buNone/>
              <a:defRPr sz="1166" b="1"/>
            </a:lvl2pPr>
            <a:lvl3pPr marL="533095" indent="0">
              <a:buNone/>
              <a:defRPr sz="1049" b="1"/>
            </a:lvl3pPr>
            <a:lvl4pPr marL="799643" indent="0">
              <a:buNone/>
              <a:defRPr sz="933" b="1"/>
            </a:lvl4pPr>
            <a:lvl5pPr marL="1066190" indent="0">
              <a:buNone/>
              <a:defRPr sz="933" b="1"/>
            </a:lvl5pPr>
            <a:lvl6pPr marL="1332738" indent="0">
              <a:buNone/>
              <a:defRPr sz="933" b="1"/>
            </a:lvl6pPr>
            <a:lvl7pPr marL="1599286" indent="0">
              <a:buNone/>
              <a:defRPr sz="933" b="1"/>
            </a:lvl7pPr>
            <a:lvl8pPr marL="1865833" indent="0">
              <a:buNone/>
              <a:defRPr sz="933" b="1"/>
            </a:lvl8pPr>
            <a:lvl9pPr marL="2132381" indent="0">
              <a:buNone/>
              <a:defRPr sz="9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189" y="2762541"/>
            <a:ext cx="2255188" cy="40632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8730" y="1853949"/>
            <a:ext cx="2266295" cy="908592"/>
          </a:xfrm>
        </p:spPr>
        <p:txBody>
          <a:bodyPr anchor="b"/>
          <a:lstStyle>
            <a:lvl1pPr marL="0" indent="0">
              <a:buNone/>
              <a:defRPr sz="1399" b="1"/>
            </a:lvl1pPr>
            <a:lvl2pPr marL="266548" indent="0">
              <a:buNone/>
              <a:defRPr sz="1166" b="1"/>
            </a:lvl2pPr>
            <a:lvl3pPr marL="533095" indent="0">
              <a:buNone/>
              <a:defRPr sz="1049" b="1"/>
            </a:lvl3pPr>
            <a:lvl4pPr marL="799643" indent="0">
              <a:buNone/>
              <a:defRPr sz="933" b="1"/>
            </a:lvl4pPr>
            <a:lvl5pPr marL="1066190" indent="0">
              <a:buNone/>
              <a:defRPr sz="933" b="1"/>
            </a:lvl5pPr>
            <a:lvl6pPr marL="1332738" indent="0">
              <a:buNone/>
              <a:defRPr sz="933" b="1"/>
            </a:lvl6pPr>
            <a:lvl7pPr marL="1599286" indent="0">
              <a:buNone/>
              <a:defRPr sz="933" b="1"/>
            </a:lvl7pPr>
            <a:lvl8pPr marL="1865833" indent="0">
              <a:buNone/>
              <a:defRPr sz="933" b="1"/>
            </a:lvl8pPr>
            <a:lvl9pPr marL="2132381" indent="0">
              <a:buNone/>
              <a:defRPr sz="9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8730" y="2762541"/>
            <a:ext cx="2266295" cy="40632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9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1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0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88" y="504190"/>
            <a:ext cx="1719330" cy="1764665"/>
          </a:xfrm>
        </p:spPr>
        <p:txBody>
          <a:bodyPr anchor="b"/>
          <a:lstStyle>
            <a:lvl1pPr>
              <a:defRPr sz="18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295" y="1088912"/>
            <a:ext cx="2698730" cy="5374525"/>
          </a:xfrm>
        </p:spPr>
        <p:txBody>
          <a:bodyPr/>
          <a:lstStyle>
            <a:lvl1pPr>
              <a:defRPr sz="1866"/>
            </a:lvl1pPr>
            <a:lvl2pPr>
              <a:defRPr sz="1632"/>
            </a:lvl2pPr>
            <a:lvl3pPr>
              <a:defRPr sz="1399"/>
            </a:lvl3pPr>
            <a:lvl4pPr>
              <a:defRPr sz="1166"/>
            </a:lvl4pPr>
            <a:lvl5pPr>
              <a:defRPr sz="1166"/>
            </a:lvl5pPr>
            <a:lvl6pPr>
              <a:defRPr sz="1166"/>
            </a:lvl6pPr>
            <a:lvl7pPr>
              <a:defRPr sz="1166"/>
            </a:lvl7pPr>
            <a:lvl8pPr>
              <a:defRPr sz="1166"/>
            </a:lvl8pPr>
            <a:lvl9pPr>
              <a:defRPr sz="116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188" y="2268855"/>
            <a:ext cx="1719330" cy="4203335"/>
          </a:xfrm>
        </p:spPr>
        <p:txBody>
          <a:bodyPr/>
          <a:lstStyle>
            <a:lvl1pPr marL="0" indent="0">
              <a:buNone/>
              <a:defRPr sz="933"/>
            </a:lvl1pPr>
            <a:lvl2pPr marL="266548" indent="0">
              <a:buNone/>
              <a:defRPr sz="816"/>
            </a:lvl2pPr>
            <a:lvl3pPr marL="533095" indent="0">
              <a:buNone/>
              <a:defRPr sz="700"/>
            </a:lvl3pPr>
            <a:lvl4pPr marL="799643" indent="0">
              <a:buNone/>
              <a:defRPr sz="583"/>
            </a:lvl4pPr>
            <a:lvl5pPr marL="1066190" indent="0">
              <a:buNone/>
              <a:defRPr sz="583"/>
            </a:lvl5pPr>
            <a:lvl6pPr marL="1332738" indent="0">
              <a:buNone/>
              <a:defRPr sz="583"/>
            </a:lvl6pPr>
            <a:lvl7pPr marL="1599286" indent="0">
              <a:buNone/>
              <a:defRPr sz="583"/>
            </a:lvl7pPr>
            <a:lvl8pPr marL="1865833" indent="0">
              <a:buNone/>
              <a:defRPr sz="583"/>
            </a:lvl8pPr>
            <a:lvl9pPr marL="2132381" indent="0">
              <a:buNone/>
              <a:defRPr sz="58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9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88" y="504190"/>
            <a:ext cx="1719330" cy="1764665"/>
          </a:xfrm>
        </p:spPr>
        <p:txBody>
          <a:bodyPr anchor="b"/>
          <a:lstStyle>
            <a:lvl1pPr>
              <a:defRPr sz="18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6295" y="1088912"/>
            <a:ext cx="2698730" cy="5374525"/>
          </a:xfrm>
        </p:spPr>
        <p:txBody>
          <a:bodyPr anchor="t"/>
          <a:lstStyle>
            <a:lvl1pPr marL="0" indent="0">
              <a:buNone/>
              <a:defRPr sz="1866"/>
            </a:lvl1pPr>
            <a:lvl2pPr marL="266548" indent="0">
              <a:buNone/>
              <a:defRPr sz="1632"/>
            </a:lvl2pPr>
            <a:lvl3pPr marL="533095" indent="0">
              <a:buNone/>
              <a:defRPr sz="1399"/>
            </a:lvl3pPr>
            <a:lvl4pPr marL="799643" indent="0">
              <a:buNone/>
              <a:defRPr sz="1166"/>
            </a:lvl4pPr>
            <a:lvl5pPr marL="1066190" indent="0">
              <a:buNone/>
              <a:defRPr sz="1166"/>
            </a:lvl5pPr>
            <a:lvl6pPr marL="1332738" indent="0">
              <a:buNone/>
              <a:defRPr sz="1166"/>
            </a:lvl6pPr>
            <a:lvl7pPr marL="1599286" indent="0">
              <a:buNone/>
              <a:defRPr sz="1166"/>
            </a:lvl7pPr>
            <a:lvl8pPr marL="1865833" indent="0">
              <a:buNone/>
              <a:defRPr sz="1166"/>
            </a:lvl8pPr>
            <a:lvl9pPr marL="2132381" indent="0">
              <a:buNone/>
              <a:defRPr sz="116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188" y="2268855"/>
            <a:ext cx="1719330" cy="4203335"/>
          </a:xfrm>
        </p:spPr>
        <p:txBody>
          <a:bodyPr/>
          <a:lstStyle>
            <a:lvl1pPr marL="0" indent="0">
              <a:buNone/>
              <a:defRPr sz="933"/>
            </a:lvl1pPr>
            <a:lvl2pPr marL="266548" indent="0">
              <a:buNone/>
              <a:defRPr sz="816"/>
            </a:lvl2pPr>
            <a:lvl3pPr marL="533095" indent="0">
              <a:buNone/>
              <a:defRPr sz="700"/>
            </a:lvl3pPr>
            <a:lvl4pPr marL="799643" indent="0">
              <a:buNone/>
              <a:defRPr sz="583"/>
            </a:lvl4pPr>
            <a:lvl5pPr marL="1066190" indent="0">
              <a:buNone/>
              <a:defRPr sz="583"/>
            </a:lvl5pPr>
            <a:lvl6pPr marL="1332738" indent="0">
              <a:buNone/>
              <a:defRPr sz="583"/>
            </a:lvl6pPr>
            <a:lvl7pPr marL="1599286" indent="0">
              <a:buNone/>
              <a:defRPr sz="583"/>
            </a:lvl7pPr>
            <a:lvl8pPr marL="1865833" indent="0">
              <a:buNone/>
              <a:defRPr sz="583"/>
            </a:lvl8pPr>
            <a:lvl9pPr marL="2132381" indent="0">
              <a:buNone/>
              <a:defRPr sz="58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46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08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4872" y="402652"/>
            <a:ext cx="1149459" cy="64091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495" y="402652"/>
            <a:ext cx="3381742" cy="640916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0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494" y="402654"/>
            <a:ext cx="4597837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494" y="2013259"/>
            <a:ext cx="4597837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494" y="7009643"/>
            <a:ext cx="1199436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31F88-068A-478F-B5B1-BCE4CA4FCB2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836" y="7009643"/>
            <a:ext cx="179915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4895" y="7009643"/>
            <a:ext cx="1199436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784BA-F415-42DE-9BFD-7A4A7447F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5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3095" rtl="0" eaLnBrk="1" latinLnBrk="0" hangingPunct="1">
        <a:lnSpc>
          <a:spcPct val="90000"/>
        </a:lnSpc>
        <a:spcBef>
          <a:spcPct val="0"/>
        </a:spcBef>
        <a:buNone/>
        <a:defRPr sz="25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274" indent="-133274" algn="l" defTabSz="533095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1pPr>
      <a:lvl2pPr marL="399821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399" kern="1200">
          <a:solidFill>
            <a:schemeClr val="tx1"/>
          </a:solidFill>
          <a:latin typeface="+mn-lt"/>
          <a:ea typeface="+mn-ea"/>
          <a:cs typeface="+mn-cs"/>
        </a:defRPr>
      </a:lvl2pPr>
      <a:lvl3pPr marL="666369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166" kern="1200">
          <a:solidFill>
            <a:schemeClr val="tx1"/>
          </a:solidFill>
          <a:latin typeface="+mn-lt"/>
          <a:ea typeface="+mn-ea"/>
          <a:cs typeface="+mn-cs"/>
        </a:defRPr>
      </a:lvl3pPr>
      <a:lvl4pPr marL="932917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9464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6012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2559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9107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5655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548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3095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643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6190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2738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9286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5833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2381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5" r="21225"/>
          <a:stretch/>
        </p:blipFill>
        <p:spPr>
          <a:xfrm>
            <a:off x="0" y="0"/>
            <a:ext cx="5312780" cy="764728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-1"/>
            <a:ext cx="5312780" cy="7647281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A7ED86-524C-4666-839F-866C6FB1BE03}"/>
              </a:ext>
            </a:extLst>
          </p:cNvPr>
          <p:cNvGrpSpPr/>
          <p:nvPr/>
        </p:nvGrpSpPr>
        <p:grpSpPr>
          <a:xfrm>
            <a:off x="1551242" y="2064818"/>
            <a:ext cx="2228341" cy="2314488"/>
            <a:chOff x="-1914386" y="1012994"/>
            <a:chExt cx="944424" cy="9809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5C102E-98F7-4D3B-A26E-70F42FB760EB}"/>
                </a:ext>
              </a:extLst>
            </p:cNvPr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A8CE7E-A36D-468A-9816-DD83F8098CD0}"/>
                </a:ext>
              </a:extLst>
            </p:cNvPr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7D535EE-1644-4F6F-BB13-FE7C9DFEE759}"/>
                  </a:ext>
                </a:extLst>
              </p:cNvPr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Description: D:\Ilmu Kelautan\CORALOGY TEAM\2017\Logo Coralogy (new).jpg">
                <a:extLst>
                  <a:ext uri="{FF2B5EF4-FFF2-40B4-BE49-F238E27FC236}">
                    <a16:creationId xmlns:a16="http://schemas.microsoft.com/office/drawing/2014/main" id="{60D493F7-3CB8-44F9-BC23-E875380B4427}"/>
                  </a:ext>
                </a:extLst>
              </p:cNvPr>
              <p:cNvPicPr/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65F3187-B2C1-4F85-ABF6-03CDD6C6AED5}"/>
              </a:ext>
            </a:extLst>
          </p:cNvPr>
          <p:cNvSpPr txBox="1"/>
          <p:nvPr/>
        </p:nvSpPr>
        <p:spPr>
          <a:xfrm>
            <a:off x="525020" y="4589068"/>
            <a:ext cx="4280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GENERAL CHARACTERISTIC OF ACROPORA</a:t>
            </a:r>
          </a:p>
        </p:txBody>
      </p:sp>
      <p:sp>
        <p:nvSpPr>
          <p:cNvPr id="2" name="Frame 1"/>
          <p:cNvSpPr/>
          <p:nvPr/>
        </p:nvSpPr>
        <p:spPr>
          <a:xfrm>
            <a:off x="253805" y="242311"/>
            <a:ext cx="4823209" cy="7154428"/>
          </a:xfrm>
          <a:prstGeom prst="frame">
            <a:avLst>
              <a:gd name="adj1" fmla="val 1904"/>
            </a:avLst>
          </a:prstGeom>
          <a:solidFill>
            <a:srgbClr val="C42D4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5F3187-B2C1-4F85-ABF6-03CDD6C6AED5}"/>
              </a:ext>
            </a:extLst>
          </p:cNvPr>
          <p:cNvSpPr txBox="1"/>
          <p:nvPr/>
        </p:nvSpPr>
        <p:spPr>
          <a:xfrm>
            <a:off x="1036508" y="5547111"/>
            <a:ext cx="325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Praktikum</a:t>
            </a:r>
            <a:r>
              <a:rPr lang="en-US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Koralogi</a:t>
            </a:r>
            <a:r>
              <a:rPr lang="en-US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2020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20497" y="5420065"/>
            <a:ext cx="388983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9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76A150-593A-4F55-89E8-FA0A85445586}"/>
              </a:ext>
            </a:extLst>
          </p:cNvPr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A7ED86-524C-4666-839F-866C6FB1BE03}"/>
              </a:ext>
            </a:extLst>
          </p:cNvPr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5C102E-98F7-4D3B-A26E-70F42FB760EB}"/>
                </a:ext>
              </a:extLst>
            </p:cNvPr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A8CE7E-A36D-468A-9816-DD83F8098CD0}"/>
                </a:ext>
              </a:extLst>
            </p:cNvPr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7D535EE-1644-4F6F-BB13-FE7C9DFEE759}"/>
                  </a:ext>
                </a:extLst>
              </p:cNvPr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Description: D:\Ilmu Kelautan\CORALOGY TEAM\2017\Logo Coralogy (new).jpg">
                <a:extLst>
                  <a:ext uri="{FF2B5EF4-FFF2-40B4-BE49-F238E27FC236}">
                    <a16:creationId xmlns:a16="http://schemas.microsoft.com/office/drawing/2014/main" id="{60D493F7-3CB8-44F9-BC23-E875380B4427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9A658E1-5521-44D3-86C0-9C56ABF0C7B9}"/>
              </a:ext>
            </a:extLst>
          </p:cNvPr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9EB5A1-81BD-4D4E-9A90-253574869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87" y="1129831"/>
            <a:ext cx="4455374" cy="540600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5F3187-B2C1-4F85-ABF6-03CDD6C6AED5}"/>
              </a:ext>
            </a:extLst>
          </p:cNvPr>
          <p:cNvSpPr txBox="1"/>
          <p:nvPr/>
        </p:nvSpPr>
        <p:spPr>
          <a:xfrm>
            <a:off x="795788" y="396252"/>
            <a:ext cx="3257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Jenis</a:t>
            </a:r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Radial </a:t>
            </a:r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Koralit</a:t>
            </a:r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(Wallace, 1999)</a:t>
            </a:r>
          </a:p>
        </p:txBody>
      </p:sp>
    </p:spTree>
    <p:extLst>
      <p:ext uri="{BB962C8B-B14F-4D97-AF65-F5344CB8AC3E}">
        <p14:creationId xmlns:p14="http://schemas.microsoft.com/office/powerpoint/2010/main" val="4268355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76A150-593A-4F55-89E8-FA0A85445586}"/>
              </a:ext>
            </a:extLst>
          </p:cNvPr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A7ED86-524C-4666-839F-866C6FB1BE03}"/>
              </a:ext>
            </a:extLst>
          </p:cNvPr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5C102E-98F7-4D3B-A26E-70F42FB760EB}"/>
                </a:ext>
              </a:extLst>
            </p:cNvPr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A8CE7E-A36D-468A-9816-DD83F8098CD0}"/>
                </a:ext>
              </a:extLst>
            </p:cNvPr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7D535EE-1644-4F6F-BB13-FE7C9DFEE759}"/>
                  </a:ext>
                </a:extLst>
              </p:cNvPr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Description: D:\Ilmu Kelautan\CORALOGY TEAM\2017\Logo Coralogy (new).jpg">
                <a:extLst>
                  <a:ext uri="{FF2B5EF4-FFF2-40B4-BE49-F238E27FC236}">
                    <a16:creationId xmlns:a16="http://schemas.microsoft.com/office/drawing/2014/main" id="{60D493F7-3CB8-44F9-BC23-E875380B4427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9A658E1-5521-44D3-86C0-9C56ABF0C7B9}"/>
              </a:ext>
            </a:extLst>
          </p:cNvPr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272829-FBF8-4188-95D2-83F986129EC4}"/>
              </a:ext>
            </a:extLst>
          </p:cNvPr>
          <p:cNvSpPr txBox="1"/>
          <p:nvPr/>
        </p:nvSpPr>
        <p:spPr>
          <a:xfrm>
            <a:off x="184300" y="396252"/>
            <a:ext cx="3869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Jenis</a:t>
            </a:r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Konesteum</a:t>
            </a:r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(Wallace, 1999)</a:t>
            </a:r>
          </a:p>
        </p:txBody>
      </p:sp>
      <p:pic>
        <p:nvPicPr>
          <p:cNvPr id="12" name="Picture 11" descr="A picture containing photo, green, looking, standing&#10;&#10;Description automatically generated">
            <a:extLst>
              <a:ext uri="{FF2B5EF4-FFF2-40B4-BE49-F238E27FC236}">
                <a16:creationId xmlns:a16="http://schemas.microsoft.com/office/drawing/2014/main" id="{355551BE-5CA0-4087-89E2-E8266130D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86" y="993282"/>
            <a:ext cx="4278285" cy="554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6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2548" y="3781425"/>
            <a:ext cx="4758274" cy="3824287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2550" y="3142460"/>
            <a:ext cx="4758273" cy="591139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52" y="1"/>
            <a:ext cx="4758273" cy="31731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3465" y="3244132"/>
            <a:ext cx="5330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Praktikum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Koralogi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Kelompok</a:t>
            </a:r>
            <a:r>
              <a:rPr lang="en-US" sz="20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1" t="10003" r="23764" b="68277"/>
          <a:stretch>
            <a:fillRect/>
          </a:stretch>
        </p:blipFill>
        <p:spPr>
          <a:xfrm>
            <a:off x="3890941" y="3904488"/>
            <a:ext cx="772160" cy="772160"/>
          </a:xfrm>
          <a:custGeom>
            <a:avLst/>
            <a:gdLst>
              <a:gd name="connsiteX0" fmla="*/ 386080 w 772160"/>
              <a:gd name="connsiteY0" fmla="*/ 0 h 772160"/>
              <a:gd name="connsiteX1" fmla="*/ 772160 w 772160"/>
              <a:gd name="connsiteY1" fmla="*/ 386080 h 772160"/>
              <a:gd name="connsiteX2" fmla="*/ 386080 w 772160"/>
              <a:gd name="connsiteY2" fmla="*/ 772160 h 772160"/>
              <a:gd name="connsiteX3" fmla="*/ 0 w 772160"/>
              <a:gd name="connsiteY3" fmla="*/ 386080 h 772160"/>
              <a:gd name="connsiteX4" fmla="*/ 386080 w 772160"/>
              <a:gd name="connsiteY4" fmla="*/ 0 h 772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160" h="772160">
                <a:moveTo>
                  <a:pt x="386080" y="0"/>
                </a:moveTo>
                <a:cubicBezTo>
                  <a:pt x="599306" y="0"/>
                  <a:pt x="772160" y="172854"/>
                  <a:pt x="772160" y="386080"/>
                </a:cubicBezTo>
                <a:cubicBezTo>
                  <a:pt x="772160" y="599306"/>
                  <a:pt x="599306" y="772160"/>
                  <a:pt x="386080" y="772160"/>
                </a:cubicBezTo>
                <a:cubicBezTo>
                  <a:pt x="172854" y="772160"/>
                  <a:pt x="0" y="599306"/>
                  <a:pt x="0" y="386080"/>
                </a:cubicBezTo>
                <a:cubicBezTo>
                  <a:pt x="0" y="172854"/>
                  <a:pt x="172854" y="0"/>
                  <a:pt x="386080" y="0"/>
                </a:cubicBezTo>
                <a:close/>
              </a:path>
            </a:pathLst>
          </a:custGeom>
        </p:spPr>
      </p:pic>
      <p:sp>
        <p:nvSpPr>
          <p:cNvPr id="12" name="TextBox 11"/>
          <p:cNvSpPr txBox="1"/>
          <p:nvPr/>
        </p:nvSpPr>
        <p:spPr>
          <a:xfrm>
            <a:off x="3193535" y="4690872"/>
            <a:ext cx="2292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Rizqi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Rahardian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H.</a:t>
            </a: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Kontribusi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Koordinator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Kelompok</a:t>
            </a:r>
            <a:endParaRPr lang="en-US" sz="12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8" t="11835" r="45998" b="66445"/>
          <a:stretch>
            <a:fillRect/>
          </a:stretch>
        </p:blipFill>
        <p:spPr>
          <a:xfrm>
            <a:off x="962052" y="3904550"/>
            <a:ext cx="772160" cy="772160"/>
          </a:xfrm>
          <a:custGeom>
            <a:avLst/>
            <a:gdLst>
              <a:gd name="connsiteX0" fmla="*/ 386080 w 772160"/>
              <a:gd name="connsiteY0" fmla="*/ 0 h 772160"/>
              <a:gd name="connsiteX1" fmla="*/ 772160 w 772160"/>
              <a:gd name="connsiteY1" fmla="*/ 386080 h 772160"/>
              <a:gd name="connsiteX2" fmla="*/ 386080 w 772160"/>
              <a:gd name="connsiteY2" fmla="*/ 772160 h 772160"/>
              <a:gd name="connsiteX3" fmla="*/ 0 w 772160"/>
              <a:gd name="connsiteY3" fmla="*/ 386080 h 772160"/>
              <a:gd name="connsiteX4" fmla="*/ 386080 w 772160"/>
              <a:gd name="connsiteY4" fmla="*/ 0 h 772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160" h="772160">
                <a:moveTo>
                  <a:pt x="386080" y="0"/>
                </a:moveTo>
                <a:cubicBezTo>
                  <a:pt x="599306" y="0"/>
                  <a:pt x="772160" y="172854"/>
                  <a:pt x="772160" y="386080"/>
                </a:cubicBezTo>
                <a:cubicBezTo>
                  <a:pt x="772160" y="599306"/>
                  <a:pt x="599306" y="772160"/>
                  <a:pt x="386080" y="772160"/>
                </a:cubicBezTo>
                <a:cubicBezTo>
                  <a:pt x="172854" y="772160"/>
                  <a:pt x="0" y="599306"/>
                  <a:pt x="0" y="386080"/>
                </a:cubicBezTo>
                <a:cubicBezTo>
                  <a:pt x="0" y="172854"/>
                  <a:pt x="172854" y="0"/>
                  <a:pt x="386080" y="0"/>
                </a:cubicBezTo>
                <a:close/>
              </a:path>
            </a:pathLst>
          </a:custGeom>
        </p:spPr>
      </p:pic>
      <p:sp>
        <p:nvSpPr>
          <p:cNvPr id="17" name="TextBox 16"/>
          <p:cNvSpPr txBox="1"/>
          <p:nvPr/>
        </p:nvSpPr>
        <p:spPr>
          <a:xfrm>
            <a:off x="437344" y="4685856"/>
            <a:ext cx="1881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Diki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Dwi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Rizky</a:t>
            </a:r>
            <a:endParaRPr lang="en-US" sz="12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Kontribusi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Penyusun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PPT, rescue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989391-9398-4410-9EE2-E13A47FA67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0" t="7356" r="57414" b="64541"/>
          <a:stretch/>
        </p:blipFill>
        <p:spPr>
          <a:xfrm>
            <a:off x="3895344" y="5845845"/>
            <a:ext cx="735511" cy="768096"/>
          </a:xfrm>
          <a:prstGeom prst="flowChartConnector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00F7C2-ECB9-4D6E-874D-1C15519BA8D7}"/>
              </a:ext>
            </a:extLst>
          </p:cNvPr>
          <p:cNvSpPr txBox="1"/>
          <p:nvPr/>
        </p:nvSpPr>
        <p:spPr>
          <a:xfrm>
            <a:off x="3381483" y="6644221"/>
            <a:ext cx="177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Nur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kholis</a:t>
            </a:r>
            <a:endParaRPr lang="en-US" sz="12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Kontribusi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mencari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alat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bahan</a:t>
            </a:r>
            <a:endParaRPr lang="en-US" sz="12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EDDD8C-17ED-41D7-B88B-184DB41742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5" t="42831" r="50756" b="26813"/>
          <a:stretch/>
        </p:blipFill>
        <p:spPr>
          <a:xfrm>
            <a:off x="962052" y="5843016"/>
            <a:ext cx="768096" cy="801136"/>
          </a:xfrm>
          <a:prstGeom prst="flowChartConnector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BF790C6-432E-4734-A88B-C9CE6CDC4364}"/>
              </a:ext>
            </a:extLst>
          </p:cNvPr>
          <p:cNvSpPr txBox="1"/>
          <p:nvPr/>
        </p:nvSpPr>
        <p:spPr>
          <a:xfrm>
            <a:off x="490698" y="6647688"/>
            <a:ext cx="177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Triesha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Amalia</a:t>
            </a: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Kontribusi:Pendata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kelompok</a:t>
            </a:r>
            <a:endParaRPr lang="en-US" sz="12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ACCE71-63AC-4BF6-AA3E-821F8AEA58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1" t="48557" r="40084" b="29616"/>
          <a:stretch/>
        </p:blipFill>
        <p:spPr>
          <a:xfrm>
            <a:off x="2400463" y="4895915"/>
            <a:ext cx="754061" cy="775991"/>
          </a:xfrm>
          <a:prstGeom prst="flowChartConnector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00449A-B13C-426B-A7EB-22AA9F0C6468}"/>
              </a:ext>
            </a:extLst>
          </p:cNvPr>
          <p:cNvSpPr txBox="1"/>
          <p:nvPr/>
        </p:nvSpPr>
        <p:spPr>
          <a:xfrm>
            <a:off x="1889625" y="5695158"/>
            <a:ext cx="177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Annisa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K.</a:t>
            </a: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Kontribusi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en-US" sz="12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desain</a:t>
            </a:r>
            <a:r>
              <a:rPr lang="en-US" sz="12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album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"/>
            <a:ext cx="572548" cy="7605711"/>
          </a:xfrm>
          <a:prstGeom prst="rect">
            <a:avLst/>
          </a:prstGeom>
          <a:solidFill>
            <a:srgbClr val="680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3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coralsoftheworld.org/preview/1052_BW02_04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0825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520219" y="213306"/>
            <a:ext cx="659383" cy="684873"/>
            <a:chOff x="8082280" y="1435684"/>
            <a:chExt cx="659147" cy="684628"/>
          </a:xfrm>
        </p:grpSpPr>
        <p:sp>
          <p:nvSpPr>
            <p:cNvPr id="12" name="Oval 11"/>
            <p:cNvSpPr/>
            <p:nvPr/>
          </p:nvSpPr>
          <p:spPr>
            <a:xfrm>
              <a:off x="8131587" y="1497732"/>
              <a:ext cx="560532" cy="5605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86667" y1="66463" x2="86667" y2="66463"/>
                          <a14:foregroundMark x1="93333" y1="48476" x2="93333" y2="48476"/>
                          <a14:foregroundMark x1="59365" y1="85976" x2="59365" y2="85976"/>
                          <a14:foregroundMark x1="91429" y1="23780" x2="91429" y2="237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2280" y="1435684"/>
              <a:ext cx="659147" cy="6846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Rectangle 13"/>
          <p:cNvSpPr/>
          <p:nvPr/>
        </p:nvSpPr>
        <p:spPr>
          <a:xfrm>
            <a:off x="1290365" y="327919"/>
            <a:ext cx="79135" cy="414243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361490" y="399886"/>
            <a:ext cx="1225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Acropora</a:t>
            </a:r>
            <a:r>
              <a:rPr lang="en-US" sz="1400" i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sp.</a:t>
            </a:r>
            <a:endParaRPr lang="en-US" sz="1100" i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1663" y="4397710"/>
            <a:ext cx="853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Axial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Koralit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Diameter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dalam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...........</a:t>
            </a:r>
          </a:p>
          <a:p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Diameter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luar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.........</a:t>
            </a:r>
          </a:p>
        </p:txBody>
      </p:sp>
      <p:sp>
        <p:nvSpPr>
          <p:cNvPr id="19" name="Oval 18"/>
          <p:cNvSpPr/>
          <p:nvPr/>
        </p:nvSpPr>
        <p:spPr>
          <a:xfrm>
            <a:off x="3794857" y="1677095"/>
            <a:ext cx="223520" cy="223520"/>
          </a:xfrm>
          <a:prstGeom prst="ellipse">
            <a:avLst/>
          </a:prstGeom>
          <a:noFill/>
          <a:ln w="5715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252869" y="2769682"/>
            <a:ext cx="816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Septa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Siklus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ke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.........</a:t>
            </a:r>
          </a:p>
          <a:p>
            <a:endParaRPr lang="en-US" sz="8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933737" y="2556791"/>
            <a:ext cx="223520" cy="223520"/>
          </a:xfrm>
          <a:prstGeom prst="ellipse">
            <a:avLst/>
          </a:prstGeom>
          <a:noFill/>
          <a:ln w="5715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22" idx="3"/>
          </p:cNvCxnSpPr>
          <p:nvPr/>
        </p:nvCxnSpPr>
        <p:spPr>
          <a:xfrm flipH="1">
            <a:off x="762360" y="2747577"/>
            <a:ext cx="204111" cy="838509"/>
          </a:xfrm>
          <a:prstGeom prst="line">
            <a:avLst/>
          </a:prstGeom>
          <a:ln w="1905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331530" y="2445031"/>
            <a:ext cx="237942" cy="223520"/>
          </a:xfrm>
          <a:prstGeom prst="ellipse">
            <a:avLst/>
          </a:prstGeom>
          <a:noFill/>
          <a:ln w="5715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3" idx="1"/>
          </p:cNvCxnSpPr>
          <p:nvPr/>
        </p:nvCxnSpPr>
        <p:spPr>
          <a:xfrm flipH="1" flipV="1">
            <a:off x="2188281" y="2311531"/>
            <a:ext cx="178095" cy="166234"/>
          </a:xfrm>
          <a:prstGeom prst="line">
            <a:avLst/>
          </a:prstGeom>
          <a:ln w="1905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2564773" y="3839103"/>
            <a:ext cx="223520" cy="223520"/>
          </a:xfrm>
          <a:prstGeom prst="ellipse">
            <a:avLst/>
          </a:prstGeom>
          <a:noFill/>
          <a:ln w="5715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554762" y="5122192"/>
            <a:ext cx="7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Radial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Koralit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Jenis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...........</a:t>
            </a:r>
          </a:p>
        </p:txBody>
      </p:sp>
      <p:cxnSp>
        <p:nvCxnSpPr>
          <p:cNvPr id="48" name="Straight Connector 47"/>
          <p:cNvCxnSpPr>
            <a:stCxn id="44" idx="3"/>
          </p:cNvCxnSpPr>
          <p:nvPr/>
        </p:nvCxnSpPr>
        <p:spPr>
          <a:xfrm flipH="1">
            <a:off x="2369545" y="4029889"/>
            <a:ext cx="227962" cy="315374"/>
          </a:xfrm>
          <a:prstGeom prst="line">
            <a:avLst/>
          </a:prstGeom>
          <a:ln w="1905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http://www.coralsoftheworld.org/preview/1052_C02_05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905" y="6066057"/>
            <a:ext cx="1821500" cy="1235871"/>
          </a:xfrm>
          <a:prstGeom prst="rect">
            <a:avLst/>
          </a:prstGeom>
          <a:noFill/>
          <a:ln w="19050">
            <a:solidFill>
              <a:srgbClr val="C42D4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/>
          <p:cNvSpPr/>
          <p:nvPr/>
        </p:nvSpPr>
        <p:spPr>
          <a:xfrm>
            <a:off x="3346905" y="5744142"/>
            <a:ext cx="1821500" cy="377795"/>
          </a:xfrm>
          <a:prstGeom prst="rect">
            <a:avLst/>
          </a:prstGeom>
          <a:solidFill>
            <a:srgbClr val="C42D4A"/>
          </a:solidFill>
          <a:ln w="38100">
            <a:solidFill>
              <a:srgbClr val="C42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3346905" y="5788143"/>
            <a:ext cx="1831072" cy="307777"/>
          </a:xfrm>
          <a:prstGeom prst="rect">
            <a:avLst/>
          </a:prstGeom>
          <a:noFill/>
          <a:ln>
            <a:solidFill>
              <a:srgbClr val="C42D4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Foto</a:t>
            </a:r>
            <a:r>
              <a:rPr lang="en-US" sz="14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Koloni</a:t>
            </a:r>
            <a:endParaRPr lang="en-US" sz="14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cxnSp>
        <p:nvCxnSpPr>
          <p:cNvPr id="2048" name="Straight Connector 2047"/>
          <p:cNvCxnSpPr>
            <a:stCxn id="73" idx="4"/>
          </p:cNvCxnSpPr>
          <p:nvPr/>
        </p:nvCxnSpPr>
        <p:spPr>
          <a:xfrm>
            <a:off x="2190317" y="1299921"/>
            <a:ext cx="0" cy="1014643"/>
          </a:xfrm>
          <a:prstGeom prst="line">
            <a:avLst/>
          </a:prstGeom>
          <a:ln w="1270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1379660" y="2314564"/>
            <a:ext cx="808621" cy="0"/>
          </a:xfrm>
          <a:prstGeom prst="line">
            <a:avLst/>
          </a:prstGeom>
          <a:ln w="1270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1260688" y="2258684"/>
            <a:ext cx="118971" cy="111760"/>
          </a:xfrm>
          <a:prstGeom prst="ellipse">
            <a:avLst/>
          </a:prstGeom>
          <a:noFill/>
          <a:ln w="1270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1290365" y="1937257"/>
            <a:ext cx="75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Konesteum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Bentuk</a:t>
            </a:r>
            <a:r>
              <a:rPr lang="en-US" sz="800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.......</a:t>
            </a:r>
          </a:p>
        </p:txBody>
      </p:sp>
      <p:sp>
        <p:nvSpPr>
          <p:cNvPr id="73" name="Oval 72"/>
          <p:cNvSpPr/>
          <p:nvPr/>
        </p:nvSpPr>
        <p:spPr>
          <a:xfrm>
            <a:off x="2130831" y="1188161"/>
            <a:ext cx="118971" cy="111760"/>
          </a:xfrm>
          <a:prstGeom prst="ellipse">
            <a:avLst/>
          </a:prstGeom>
          <a:noFill/>
          <a:ln w="1270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/>
          <p:cNvCxnSpPr>
            <a:stCxn id="19" idx="5"/>
          </p:cNvCxnSpPr>
          <p:nvPr/>
        </p:nvCxnSpPr>
        <p:spPr>
          <a:xfrm>
            <a:off x="3985643" y="1867881"/>
            <a:ext cx="213996" cy="114275"/>
          </a:xfrm>
          <a:prstGeom prst="line">
            <a:avLst/>
          </a:prstGeom>
          <a:ln w="1905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3" name="Group 2092"/>
          <p:cNvGrpSpPr/>
          <p:nvPr/>
        </p:nvGrpSpPr>
        <p:grpSpPr>
          <a:xfrm rot="10800000">
            <a:off x="4138117" y="1925829"/>
            <a:ext cx="931097" cy="1120851"/>
            <a:chOff x="-1276954" y="345452"/>
            <a:chExt cx="931097" cy="1120851"/>
          </a:xfrm>
        </p:grpSpPr>
        <p:cxnSp>
          <p:nvCxnSpPr>
            <p:cNvPr id="128" name="Straight Connector 127"/>
            <p:cNvCxnSpPr>
              <a:stCxn id="131" idx="4"/>
            </p:cNvCxnSpPr>
            <p:nvPr/>
          </p:nvCxnSpPr>
          <p:spPr>
            <a:xfrm>
              <a:off x="-405342" y="457212"/>
              <a:ext cx="0" cy="963672"/>
            </a:xfrm>
            <a:prstGeom prst="line">
              <a:avLst/>
            </a:prstGeom>
            <a:ln w="12700">
              <a:solidFill>
                <a:srgbClr val="3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30" idx="6"/>
            </p:cNvCxnSpPr>
            <p:nvPr/>
          </p:nvCxnSpPr>
          <p:spPr>
            <a:xfrm flipH="1" flipV="1">
              <a:off x="-1157983" y="1410423"/>
              <a:ext cx="755113" cy="7562"/>
            </a:xfrm>
            <a:prstGeom prst="line">
              <a:avLst/>
            </a:prstGeom>
            <a:ln w="12700">
              <a:solidFill>
                <a:srgbClr val="3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-1276954" y="1354543"/>
              <a:ext cx="118971" cy="111760"/>
            </a:xfrm>
            <a:prstGeom prst="ellipse">
              <a:avLst/>
            </a:prstGeom>
            <a:noFill/>
            <a:ln w="12700">
              <a:solidFill>
                <a:srgbClr val="387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-464828" y="345452"/>
              <a:ext cx="118971" cy="111760"/>
            </a:xfrm>
            <a:prstGeom prst="ellipse">
              <a:avLst/>
            </a:prstGeom>
            <a:noFill/>
            <a:ln w="12700">
              <a:solidFill>
                <a:srgbClr val="387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1" name="Straight Connector 140"/>
          <p:cNvCxnSpPr>
            <a:stCxn id="142" idx="4"/>
          </p:cNvCxnSpPr>
          <p:nvPr/>
        </p:nvCxnSpPr>
        <p:spPr>
          <a:xfrm flipV="1">
            <a:off x="757789" y="3591525"/>
            <a:ext cx="4571" cy="1115060"/>
          </a:xfrm>
          <a:prstGeom prst="line">
            <a:avLst/>
          </a:prstGeom>
          <a:ln w="1270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/>
          <p:cNvSpPr/>
          <p:nvPr/>
        </p:nvSpPr>
        <p:spPr>
          <a:xfrm flipV="1">
            <a:off x="698303" y="4706585"/>
            <a:ext cx="118971" cy="111760"/>
          </a:xfrm>
          <a:prstGeom prst="ellipse">
            <a:avLst/>
          </a:prstGeom>
          <a:noFill/>
          <a:ln w="1270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/>
          <p:nvPr/>
        </p:nvSpPr>
        <p:spPr>
          <a:xfrm flipV="1">
            <a:off x="1550375" y="3535645"/>
            <a:ext cx="118971" cy="111760"/>
          </a:xfrm>
          <a:prstGeom prst="ellipse">
            <a:avLst/>
          </a:prstGeom>
          <a:noFill/>
          <a:ln w="12700">
            <a:solidFill>
              <a:srgbClr val="387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150" idx="2"/>
          </p:cNvCxnSpPr>
          <p:nvPr/>
        </p:nvCxnSpPr>
        <p:spPr>
          <a:xfrm flipH="1">
            <a:off x="750883" y="3591525"/>
            <a:ext cx="799492" cy="0"/>
          </a:xfrm>
          <a:prstGeom prst="line">
            <a:avLst/>
          </a:prstGeom>
          <a:ln w="12700">
            <a:solidFill>
              <a:srgbClr val="387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 flipH="1">
            <a:off x="1554762" y="4270908"/>
            <a:ext cx="889013" cy="1340231"/>
            <a:chOff x="1533957" y="4255470"/>
            <a:chExt cx="889013" cy="1340231"/>
          </a:xfrm>
        </p:grpSpPr>
        <p:cxnSp>
          <p:nvCxnSpPr>
            <p:cNvPr id="137" name="Straight Connector 136"/>
            <p:cNvCxnSpPr>
              <a:stCxn id="138" idx="4"/>
            </p:cNvCxnSpPr>
            <p:nvPr/>
          </p:nvCxnSpPr>
          <p:spPr>
            <a:xfrm flipV="1">
              <a:off x="1593443" y="4307840"/>
              <a:ext cx="0" cy="1176101"/>
            </a:xfrm>
            <a:prstGeom prst="line">
              <a:avLst/>
            </a:prstGeom>
            <a:ln w="12700">
              <a:solidFill>
                <a:srgbClr val="3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/>
            <p:cNvSpPr/>
            <p:nvPr/>
          </p:nvSpPr>
          <p:spPr>
            <a:xfrm flipV="1">
              <a:off x="1533957" y="5483941"/>
              <a:ext cx="118971" cy="111760"/>
            </a:xfrm>
            <a:prstGeom prst="ellipse">
              <a:avLst/>
            </a:prstGeom>
            <a:noFill/>
            <a:ln w="12700">
              <a:solidFill>
                <a:srgbClr val="387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 flipV="1">
              <a:off x="2303999" y="4255470"/>
              <a:ext cx="118971" cy="111760"/>
            </a:xfrm>
            <a:prstGeom prst="ellipse">
              <a:avLst/>
            </a:prstGeom>
            <a:noFill/>
            <a:ln w="12700">
              <a:solidFill>
                <a:srgbClr val="387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>
              <a:stCxn id="162" idx="2"/>
            </p:cNvCxnSpPr>
            <p:nvPr/>
          </p:nvCxnSpPr>
          <p:spPr>
            <a:xfrm flipH="1">
              <a:off x="1589471" y="4311350"/>
              <a:ext cx="714528" cy="195"/>
            </a:xfrm>
            <a:prstGeom prst="line">
              <a:avLst/>
            </a:prstGeom>
            <a:ln w="12700">
              <a:solidFill>
                <a:srgbClr val="3873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1318705" y="1228094"/>
            <a:ext cx="728529" cy="688906"/>
          </a:xfrm>
          <a:prstGeom prst="rect">
            <a:avLst/>
          </a:prstGeom>
          <a:noFill/>
          <a:ln w="19050">
            <a:solidFill>
              <a:srgbClr val="C42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273303" y="2081590"/>
            <a:ext cx="728529" cy="688906"/>
          </a:xfrm>
          <a:prstGeom prst="rect">
            <a:avLst/>
          </a:prstGeom>
          <a:noFill/>
          <a:ln w="19050">
            <a:solidFill>
              <a:srgbClr val="C42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614246" y="4382902"/>
            <a:ext cx="728529" cy="688906"/>
          </a:xfrm>
          <a:prstGeom prst="rect">
            <a:avLst/>
          </a:prstGeom>
          <a:noFill/>
          <a:ln w="19050">
            <a:solidFill>
              <a:srgbClr val="C42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821846" y="3649160"/>
            <a:ext cx="728529" cy="688906"/>
          </a:xfrm>
          <a:prstGeom prst="rect">
            <a:avLst/>
          </a:prstGeom>
          <a:noFill/>
          <a:ln w="19050">
            <a:solidFill>
              <a:srgbClr val="C42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95679" y="1368873"/>
            <a:ext cx="835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Foto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Konesteum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4849" y="3722370"/>
            <a:ext cx="835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Foto</a:t>
            </a:r>
            <a:r>
              <a:rPr lang="en-US" sz="1100" dirty="0">
                <a:solidFill>
                  <a:schemeClr val="bg1"/>
                </a:solidFill>
              </a:rPr>
              <a:t> Axial </a:t>
            </a:r>
            <a:r>
              <a:rPr lang="en-US" sz="1100" dirty="0" err="1">
                <a:solidFill>
                  <a:schemeClr val="bg1"/>
                </a:solidFill>
              </a:rPr>
              <a:t>Koralit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91407" y="4503823"/>
            <a:ext cx="835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Foto</a:t>
            </a:r>
            <a:r>
              <a:rPr lang="en-US" sz="1100" dirty="0">
                <a:solidFill>
                  <a:schemeClr val="bg1"/>
                </a:solidFill>
              </a:rPr>
              <a:t> Radial </a:t>
            </a:r>
            <a:r>
              <a:rPr lang="en-US" sz="1100" dirty="0" err="1">
                <a:solidFill>
                  <a:schemeClr val="bg1"/>
                </a:solidFill>
              </a:rPr>
              <a:t>Koralit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43465" y="2204852"/>
            <a:ext cx="835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Foto</a:t>
            </a:r>
            <a:r>
              <a:rPr lang="en-US" sz="1100" dirty="0">
                <a:solidFill>
                  <a:schemeClr val="bg1"/>
                </a:solidFill>
              </a:rPr>
              <a:t> Septa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70198" y="687248"/>
            <a:ext cx="20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Gunakan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foto</a:t>
            </a:r>
            <a:r>
              <a:rPr lang="en-US" dirty="0">
                <a:solidFill>
                  <a:schemeClr val="bg1"/>
                </a:solidFill>
              </a:rPr>
              <a:t> lab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background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794857" y="170539"/>
            <a:ext cx="1724628" cy="503288"/>
            <a:chOff x="3794857" y="170539"/>
            <a:chExt cx="1724628" cy="50328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089400" y="301865"/>
              <a:ext cx="113066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4090309" y="175619"/>
              <a:ext cx="1665" cy="13898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5228229" y="170539"/>
              <a:ext cx="1665" cy="13898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4654731" y="174561"/>
              <a:ext cx="1665" cy="13898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794857" y="304495"/>
              <a:ext cx="1724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dobe Heiti Std R" panose="020B0400000000000000" pitchFamily="34" charset="-128"/>
                  <a:ea typeface="Adobe Heiti Std R" panose="020B0400000000000000" pitchFamily="34" charset="-128"/>
                </a:rPr>
                <a:t>10mm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475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76A150-593A-4F55-89E8-FA0A85445586}"/>
              </a:ext>
            </a:extLst>
          </p:cNvPr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A7ED86-524C-4666-839F-866C6FB1BE03}"/>
              </a:ext>
            </a:extLst>
          </p:cNvPr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5C102E-98F7-4D3B-A26E-70F42FB760EB}"/>
                </a:ext>
              </a:extLst>
            </p:cNvPr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A8CE7E-A36D-468A-9816-DD83F8098CD0}"/>
                </a:ext>
              </a:extLst>
            </p:cNvPr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7D535EE-1644-4F6F-BB13-FE7C9DFEE759}"/>
                  </a:ext>
                </a:extLst>
              </p:cNvPr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Description: D:\Ilmu Kelautan\CORALOGY TEAM\2017\Logo Coralogy (new).jpg">
                <a:extLst>
                  <a:ext uri="{FF2B5EF4-FFF2-40B4-BE49-F238E27FC236}">
                    <a16:creationId xmlns:a16="http://schemas.microsoft.com/office/drawing/2014/main" id="{60D493F7-3CB8-44F9-BC23-E875380B4427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9A658E1-5521-44D3-86C0-9C56ABF0C7B9}"/>
              </a:ext>
            </a:extLst>
          </p:cNvPr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272829-FBF8-4188-95D2-83F986129EC4}"/>
              </a:ext>
            </a:extLst>
          </p:cNvPr>
          <p:cNvSpPr txBox="1"/>
          <p:nvPr/>
        </p:nvSpPr>
        <p:spPr>
          <a:xfrm>
            <a:off x="128588" y="390621"/>
            <a:ext cx="386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General Characteristic of Acropora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899C301-4E70-4A5F-8EAA-8106CD9C45C8}"/>
              </a:ext>
            </a:extLst>
          </p:cNvPr>
          <p:cNvSpPr/>
          <p:nvPr/>
        </p:nvSpPr>
        <p:spPr>
          <a:xfrm>
            <a:off x="867301" y="1001730"/>
            <a:ext cx="201168" cy="201168"/>
          </a:xfrm>
          <a:prstGeom prst="ellipse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186062-8F73-4151-8CD7-8715215E69D8}"/>
              </a:ext>
            </a:extLst>
          </p:cNvPr>
          <p:cNvSpPr txBox="1"/>
          <p:nvPr/>
        </p:nvSpPr>
        <p:spPr>
          <a:xfrm>
            <a:off x="1068470" y="948426"/>
            <a:ext cx="220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Karakteristik</a:t>
            </a:r>
            <a:r>
              <a:rPr lang="en-US" sz="14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Genus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C51412-E7C7-4FDC-9F3A-D68B72BF8EEC}"/>
              </a:ext>
            </a:extLst>
          </p:cNvPr>
          <p:cNvSpPr/>
          <p:nvPr/>
        </p:nvSpPr>
        <p:spPr>
          <a:xfrm>
            <a:off x="825764" y="4263023"/>
            <a:ext cx="3990496" cy="2282707"/>
          </a:xfrm>
          <a:prstGeom prst="rect">
            <a:avLst/>
          </a:prstGeom>
          <a:noFill/>
          <a:ln w="19050">
            <a:solidFill>
              <a:srgbClr val="C42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www.coralsoftheworld.org/preview/1052_C02_05/">
            <a:extLst>
              <a:ext uri="{FF2B5EF4-FFF2-40B4-BE49-F238E27FC236}">
                <a16:creationId xmlns:a16="http://schemas.microsoft.com/office/drawing/2014/main" id="{1BC1CF86-E57E-4994-BA9E-A8D9EBB3A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01" y="1410158"/>
            <a:ext cx="3788374" cy="255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F275ED-04A8-49A4-BFA8-8F2AFBFC65D9}"/>
              </a:ext>
            </a:extLst>
          </p:cNvPr>
          <p:cNvSpPr txBox="1"/>
          <p:nvPr/>
        </p:nvSpPr>
        <p:spPr>
          <a:xfrm>
            <a:off x="1427185" y="4927322"/>
            <a:ext cx="30986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1 PARAGRAF LITERATUR DI-PARAFRASE DAN CANTUMKAN SITASI.</a:t>
            </a:r>
          </a:p>
          <a:p>
            <a:r>
              <a:rPr lang="en-US" sz="14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DAFTAR PUSTAKA DIGABUNG DI SHEET REFERENCE</a:t>
            </a:r>
          </a:p>
        </p:txBody>
      </p:sp>
    </p:spTree>
    <p:extLst>
      <p:ext uri="{BB962C8B-B14F-4D97-AF65-F5344CB8AC3E}">
        <p14:creationId xmlns:p14="http://schemas.microsoft.com/office/powerpoint/2010/main" val="2651476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15432-979B-4740-907F-D867A729B5D8}"/>
              </a:ext>
            </a:extLst>
          </p:cNvPr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F4F426-916F-4202-AF68-C7B298E6EBCB}"/>
              </a:ext>
            </a:extLst>
          </p:cNvPr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6D2EF97-9B68-4B30-BD0E-C21A0FF679C1}"/>
                </a:ext>
              </a:extLst>
            </p:cNvPr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BA3F26A-7832-4664-B17F-9A5C0D0C6D1F}"/>
                </a:ext>
              </a:extLst>
            </p:cNvPr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47B147E-AF88-4015-8744-786D5C19133D}"/>
                  </a:ext>
                </a:extLst>
              </p:cNvPr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Description: D:\Ilmu Kelautan\CORALOGY TEAM\2017\Logo Coralogy (new).jpg">
                <a:extLst>
                  <a:ext uri="{FF2B5EF4-FFF2-40B4-BE49-F238E27FC236}">
                    <a16:creationId xmlns:a16="http://schemas.microsoft.com/office/drawing/2014/main" id="{EF63D799-4967-4198-B631-2DCDEACDD3AD}"/>
                  </a:ext>
                </a:extLst>
              </p:cNvPr>
              <p:cNvPicPr/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FFABC5C-3479-4382-9AF9-798BAB098DB0}"/>
              </a:ext>
            </a:extLst>
          </p:cNvPr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3FCC1D-853C-4B94-AB3D-D4BC50548D72}"/>
              </a:ext>
            </a:extLst>
          </p:cNvPr>
          <p:cNvSpPr txBox="1"/>
          <p:nvPr/>
        </p:nvSpPr>
        <p:spPr>
          <a:xfrm>
            <a:off x="128588" y="390621"/>
            <a:ext cx="386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General Characteristic of Acropora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ECC302-7D16-4AA8-8983-ABFB6A81C281}"/>
              </a:ext>
            </a:extLst>
          </p:cNvPr>
          <p:cNvSpPr/>
          <p:nvPr/>
        </p:nvSpPr>
        <p:spPr>
          <a:xfrm>
            <a:off x="863572" y="1160806"/>
            <a:ext cx="201168" cy="201168"/>
          </a:xfrm>
          <a:prstGeom prst="ellipse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3AD256-1D25-4F56-BAB4-E33D79B5465F}"/>
              </a:ext>
            </a:extLst>
          </p:cNvPr>
          <p:cNvSpPr txBox="1"/>
          <p:nvPr/>
        </p:nvSpPr>
        <p:spPr>
          <a:xfrm>
            <a:off x="1064740" y="1104627"/>
            <a:ext cx="220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Karakteristik</a:t>
            </a:r>
            <a:r>
              <a:rPr lang="en-US" sz="14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4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Fragmen</a:t>
            </a:r>
            <a:endParaRPr lang="en-US" sz="14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664EF2-4FB9-4699-BDD4-8E3C342BE028}"/>
              </a:ext>
            </a:extLst>
          </p:cNvPr>
          <p:cNvSpPr/>
          <p:nvPr/>
        </p:nvSpPr>
        <p:spPr>
          <a:xfrm>
            <a:off x="2952544" y="3559136"/>
            <a:ext cx="1525263" cy="356883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AF5962-B7DD-47BB-AE0E-A3E54BB1E8E7}"/>
              </a:ext>
            </a:extLst>
          </p:cNvPr>
          <p:cNvSpPr/>
          <p:nvPr/>
        </p:nvSpPr>
        <p:spPr>
          <a:xfrm>
            <a:off x="1218230" y="3549608"/>
            <a:ext cx="1525262" cy="366411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84DE80-E368-47F1-8833-3B45CD5344F6}"/>
              </a:ext>
            </a:extLst>
          </p:cNvPr>
          <p:cNvSpPr txBox="1"/>
          <p:nvPr/>
        </p:nvSpPr>
        <p:spPr>
          <a:xfrm>
            <a:off x="1357406" y="3599079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Tampak</a:t>
            </a:r>
            <a:r>
              <a:rPr lang="en-US" sz="12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Atas</a:t>
            </a:r>
            <a:endParaRPr lang="en-US" sz="1200" b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329750-F547-4662-B58F-904D36199AF6}"/>
              </a:ext>
            </a:extLst>
          </p:cNvPr>
          <p:cNvSpPr txBox="1"/>
          <p:nvPr/>
        </p:nvSpPr>
        <p:spPr>
          <a:xfrm>
            <a:off x="2904541" y="3611159"/>
            <a:ext cx="1621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Tampak</a:t>
            </a:r>
            <a:r>
              <a:rPr lang="en-US" sz="12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Samping</a:t>
            </a:r>
            <a:endParaRPr lang="en-US" sz="1200" b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713EB2-43F0-4DEA-A486-508674E3901C}"/>
              </a:ext>
            </a:extLst>
          </p:cNvPr>
          <p:cNvSpPr/>
          <p:nvPr/>
        </p:nvSpPr>
        <p:spPr>
          <a:xfrm>
            <a:off x="3997373" y="4115341"/>
            <a:ext cx="1132573" cy="235683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1200" b="1" dirty="0"/>
              <a:t>Inner length</a:t>
            </a:r>
            <a:r>
              <a:rPr lang="en-US" sz="1200" dirty="0"/>
              <a:t>: …… mm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1200" b="1" dirty="0"/>
              <a:t>Outer length</a:t>
            </a:r>
            <a:r>
              <a:rPr lang="en-US" sz="1200" dirty="0"/>
              <a:t>:</a:t>
            </a:r>
          </a:p>
          <a:p>
            <a:r>
              <a:rPr lang="en-US" sz="1200" dirty="0"/>
              <a:t> .…… mm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0C57EB-4895-407F-943A-37E34A27A571}"/>
              </a:ext>
            </a:extLst>
          </p:cNvPr>
          <p:cNvSpPr txBox="1"/>
          <p:nvPr/>
        </p:nvSpPr>
        <p:spPr>
          <a:xfrm>
            <a:off x="3997373" y="4190125"/>
            <a:ext cx="1132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Axial </a:t>
            </a:r>
          </a:p>
          <a:p>
            <a:pPr algn="ctr"/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Koralit</a:t>
            </a:r>
            <a:endParaRPr lang="en-US" sz="1400" b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4116DC-E082-4708-8F2A-B0572508175D}"/>
              </a:ext>
            </a:extLst>
          </p:cNvPr>
          <p:cNvSpPr/>
          <p:nvPr/>
        </p:nvSpPr>
        <p:spPr>
          <a:xfrm>
            <a:off x="1218230" y="1527500"/>
            <a:ext cx="1525262" cy="20316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D0ED7A-06A3-41C7-87DB-2A673611618F}"/>
              </a:ext>
            </a:extLst>
          </p:cNvPr>
          <p:cNvSpPr/>
          <p:nvPr/>
        </p:nvSpPr>
        <p:spPr>
          <a:xfrm>
            <a:off x="2952545" y="1527500"/>
            <a:ext cx="1525262" cy="20316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07C798-0293-4E2E-B72E-DDA85BF4F4DB}"/>
              </a:ext>
            </a:extLst>
          </p:cNvPr>
          <p:cNvSpPr txBox="1"/>
          <p:nvPr/>
        </p:nvSpPr>
        <p:spPr>
          <a:xfrm>
            <a:off x="1356540" y="2456095"/>
            <a:ext cx="1247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Foto</a:t>
            </a:r>
            <a:r>
              <a:rPr lang="en-US" sz="1400" b="1" dirty="0"/>
              <a:t> </a:t>
            </a:r>
            <a:r>
              <a:rPr lang="en-US" sz="1400" b="1" dirty="0" err="1"/>
              <a:t>Fragmen</a:t>
            </a:r>
            <a:endParaRPr lang="en-US" sz="14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0FC6F0-0018-40F2-BD5D-2E466500DFBA}"/>
              </a:ext>
            </a:extLst>
          </p:cNvPr>
          <p:cNvSpPr txBox="1"/>
          <p:nvPr/>
        </p:nvSpPr>
        <p:spPr>
          <a:xfrm>
            <a:off x="3091287" y="2456095"/>
            <a:ext cx="1247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Foto</a:t>
            </a:r>
            <a:r>
              <a:rPr lang="en-US" sz="1400" b="1" dirty="0"/>
              <a:t> </a:t>
            </a:r>
            <a:r>
              <a:rPr lang="en-US" sz="1400" b="1" dirty="0" err="1"/>
              <a:t>Fragmen</a:t>
            </a:r>
            <a:endParaRPr lang="en-US" sz="1400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C5FAD9-121C-4FA3-AAA2-07B82FCCA0EC}"/>
              </a:ext>
            </a:extLst>
          </p:cNvPr>
          <p:cNvSpPr/>
          <p:nvPr/>
        </p:nvSpPr>
        <p:spPr>
          <a:xfrm>
            <a:off x="863572" y="4113149"/>
            <a:ext cx="3133800" cy="23568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106552-FEE7-42C6-BE31-44E6C460C240}"/>
              </a:ext>
            </a:extLst>
          </p:cNvPr>
          <p:cNvSpPr txBox="1"/>
          <p:nvPr/>
        </p:nvSpPr>
        <p:spPr>
          <a:xfrm>
            <a:off x="1802265" y="5139867"/>
            <a:ext cx="1247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Foto</a:t>
            </a:r>
            <a:r>
              <a:rPr lang="en-US" sz="1400" b="1" dirty="0"/>
              <a:t> Axial </a:t>
            </a:r>
            <a:r>
              <a:rPr lang="en-US" sz="1400" b="1" dirty="0" err="1"/>
              <a:t>Koralit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457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21" name="Oval 20"/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 descr="Description: D:\Ilmu Kelautan\CORALOGY TEAM\2017\Logo Coralogy (new).jpg"/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0" name="Rectangle 29"/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85738" y="390621"/>
            <a:ext cx="381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General Characteristic of Acropora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02BE6B-D032-420D-BE40-BF4F70A567A9}"/>
              </a:ext>
            </a:extLst>
          </p:cNvPr>
          <p:cNvSpPr/>
          <p:nvPr/>
        </p:nvSpPr>
        <p:spPr>
          <a:xfrm>
            <a:off x="4053598" y="1209789"/>
            <a:ext cx="1132573" cy="2372334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err="1"/>
              <a:t>Memiliki</a:t>
            </a:r>
            <a:r>
              <a:rPr lang="en-US" sz="1200" b="1" dirty="0"/>
              <a:t> … septa dan </a:t>
            </a:r>
            <a:r>
              <a:rPr lang="en-US" sz="1200" b="1" dirty="0" err="1"/>
              <a:t>termasuk</a:t>
            </a:r>
            <a:r>
              <a:rPr lang="en-US" sz="1200" b="1" dirty="0"/>
              <a:t> </a:t>
            </a:r>
            <a:r>
              <a:rPr lang="en-US" sz="1200" b="1" dirty="0" err="1"/>
              <a:t>dalam</a:t>
            </a:r>
            <a:r>
              <a:rPr lang="en-US" sz="1200" b="1" dirty="0"/>
              <a:t> </a:t>
            </a:r>
            <a:r>
              <a:rPr lang="en-US" sz="1200" b="1" dirty="0" err="1"/>
              <a:t>siklus</a:t>
            </a:r>
            <a:r>
              <a:rPr lang="en-US" sz="1200" b="1" dirty="0"/>
              <a:t> septa </a:t>
            </a:r>
            <a:r>
              <a:rPr lang="en-US" sz="1200" b="1" dirty="0" err="1"/>
              <a:t>ke</a:t>
            </a:r>
            <a:r>
              <a:rPr lang="en-US" sz="1200" b="1" dirty="0"/>
              <a:t> …..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7B78B0-0A8C-4C8D-81B7-3C6EC7F787CD}"/>
              </a:ext>
            </a:extLst>
          </p:cNvPr>
          <p:cNvSpPr txBox="1"/>
          <p:nvPr/>
        </p:nvSpPr>
        <p:spPr>
          <a:xfrm>
            <a:off x="4027822" y="1289320"/>
            <a:ext cx="1132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Septa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07A191-151C-4C50-BB48-C8F9B89774D6}"/>
              </a:ext>
            </a:extLst>
          </p:cNvPr>
          <p:cNvSpPr/>
          <p:nvPr/>
        </p:nvSpPr>
        <p:spPr>
          <a:xfrm>
            <a:off x="4053598" y="3978215"/>
            <a:ext cx="1132573" cy="2372334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err="1"/>
              <a:t>Merupakan</a:t>
            </a:r>
            <a:r>
              <a:rPr lang="en-US" sz="1200" b="1" dirty="0"/>
              <a:t> </a:t>
            </a:r>
            <a:r>
              <a:rPr lang="en-US" sz="1200" b="1" dirty="0" err="1"/>
              <a:t>tipe</a:t>
            </a:r>
            <a:r>
              <a:rPr lang="en-US" sz="1200" b="1" dirty="0"/>
              <a:t> …..</a:t>
            </a:r>
            <a:endParaRPr lang="en-US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AFEB8C-759D-4401-B671-A042FA4E7A8D}"/>
              </a:ext>
            </a:extLst>
          </p:cNvPr>
          <p:cNvSpPr txBox="1"/>
          <p:nvPr/>
        </p:nvSpPr>
        <p:spPr>
          <a:xfrm>
            <a:off x="4053597" y="4069521"/>
            <a:ext cx="1132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Konesteum</a:t>
            </a:r>
            <a:endParaRPr lang="en-US" sz="1200" b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45FB5D-5198-476A-B45A-ACEC42B544A7}"/>
              </a:ext>
            </a:extLst>
          </p:cNvPr>
          <p:cNvSpPr/>
          <p:nvPr/>
        </p:nvSpPr>
        <p:spPr>
          <a:xfrm>
            <a:off x="919797" y="1209789"/>
            <a:ext cx="3133800" cy="23723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8FA8A07-1C8A-4CBE-9820-3BB510F3236A}"/>
              </a:ext>
            </a:extLst>
          </p:cNvPr>
          <p:cNvSpPr txBox="1"/>
          <p:nvPr/>
        </p:nvSpPr>
        <p:spPr>
          <a:xfrm>
            <a:off x="1858490" y="2236507"/>
            <a:ext cx="1247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Foto</a:t>
            </a:r>
            <a:r>
              <a:rPr lang="en-US" sz="1400" dirty="0"/>
              <a:t> Septa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F1B2E0E-5FAA-4A63-A19D-D34E2CF16643}"/>
              </a:ext>
            </a:extLst>
          </p:cNvPr>
          <p:cNvSpPr/>
          <p:nvPr/>
        </p:nvSpPr>
        <p:spPr>
          <a:xfrm>
            <a:off x="919797" y="3977934"/>
            <a:ext cx="3133800" cy="23723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D69D77-ED95-4B35-8F0E-7F546A5A536E}"/>
              </a:ext>
            </a:extLst>
          </p:cNvPr>
          <p:cNvSpPr txBox="1"/>
          <p:nvPr/>
        </p:nvSpPr>
        <p:spPr>
          <a:xfrm>
            <a:off x="1858490" y="5004652"/>
            <a:ext cx="1247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Foto</a:t>
            </a:r>
            <a:r>
              <a:rPr lang="en-US" sz="1400" dirty="0"/>
              <a:t> </a:t>
            </a:r>
            <a:r>
              <a:rPr lang="en-US" sz="1400" dirty="0" err="1"/>
              <a:t>Konesteum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0594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21" name="Oval 20"/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 descr="Description: D:\Ilmu Kelautan\CORALOGY TEAM\2017\Logo Coralogy (new).jpg"/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0" name="Rectangle 29"/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85738" y="390621"/>
            <a:ext cx="381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General Characteristic of Acropora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02BE6B-D032-420D-BE40-BF4F70A567A9}"/>
              </a:ext>
            </a:extLst>
          </p:cNvPr>
          <p:cNvSpPr/>
          <p:nvPr/>
        </p:nvSpPr>
        <p:spPr>
          <a:xfrm>
            <a:off x="4053598" y="1209789"/>
            <a:ext cx="1132573" cy="2372334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err="1"/>
              <a:t>Merupakan</a:t>
            </a:r>
            <a:r>
              <a:rPr lang="en-US" sz="1200" b="1" dirty="0"/>
              <a:t> </a:t>
            </a:r>
            <a:r>
              <a:rPr lang="en-US" sz="1200" b="1" dirty="0" err="1"/>
              <a:t>tipe</a:t>
            </a:r>
            <a:r>
              <a:rPr lang="en-US" sz="1200" b="1" dirty="0"/>
              <a:t> …..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7B78B0-0A8C-4C8D-81B7-3C6EC7F787CD}"/>
              </a:ext>
            </a:extLst>
          </p:cNvPr>
          <p:cNvSpPr txBox="1"/>
          <p:nvPr/>
        </p:nvSpPr>
        <p:spPr>
          <a:xfrm>
            <a:off x="4027822" y="1289320"/>
            <a:ext cx="1132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Radial </a:t>
            </a:r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Koralit</a:t>
            </a:r>
            <a:endParaRPr lang="en-US" sz="1400" b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07A191-151C-4C50-BB48-C8F9B89774D6}"/>
              </a:ext>
            </a:extLst>
          </p:cNvPr>
          <p:cNvSpPr/>
          <p:nvPr/>
        </p:nvSpPr>
        <p:spPr>
          <a:xfrm>
            <a:off x="4053598" y="3978215"/>
            <a:ext cx="1132573" cy="2372334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err="1"/>
              <a:t>Merupakan</a:t>
            </a:r>
            <a:r>
              <a:rPr lang="en-US" sz="1200" b="1" dirty="0"/>
              <a:t> </a:t>
            </a:r>
            <a:r>
              <a:rPr lang="en-US" sz="1200" b="1" dirty="0" err="1"/>
              <a:t>tipe</a:t>
            </a:r>
            <a:r>
              <a:rPr lang="en-US" sz="1200" b="1" dirty="0"/>
              <a:t> …..</a:t>
            </a:r>
            <a:endParaRPr lang="en-US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AFEB8C-759D-4401-B671-A042FA4E7A8D}"/>
              </a:ext>
            </a:extLst>
          </p:cNvPr>
          <p:cNvSpPr txBox="1"/>
          <p:nvPr/>
        </p:nvSpPr>
        <p:spPr>
          <a:xfrm>
            <a:off x="4053597" y="4069521"/>
            <a:ext cx="1132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Radial </a:t>
            </a:r>
            <a:r>
              <a:rPr lang="en-US" sz="1400" b="1" dirty="0" err="1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Koralit</a:t>
            </a:r>
            <a:endParaRPr lang="en-US" sz="1400" b="1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320803-A681-4137-AE72-3CB8E3B0CDBE}"/>
              </a:ext>
            </a:extLst>
          </p:cNvPr>
          <p:cNvSpPr/>
          <p:nvPr/>
        </p:nvSpPr>
        <p:spPr>
          <a:xfrm>
            <a:off x="919797" y="1209789"/>
            <a:ext cx="3133800" cy="23723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84D4FC-F309-4D7F-8B28-8A6D58C3BFB4}"/>
              </a:ext>
            </a:extLst>
          </p:cNvPr>
          <p:cNvSpPr txBox="1"/>
          <p:nvPr/>
        </p:nvSpPr>
        <p:spPr>
          <a:xfrm>
            <a:off x="1858490" y="2236507"/>
            <a:ext cx="1247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Foto</a:t>
            </a:r>
            <a:r>
              <a:rPr lang="en-US" sz="1400" dirty="0"/>
              <a:t> Radial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Koralit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6ACDC5-2DF3-42C7-BCF5-A51930D98E14}"/>
              </a:ext>
            </a:extLst>
          </p:cNvPr>
          <p:cNvSpPr/>
          <p:nvPr/>
        </p:nvSpPr>
        <p:spPr>
          <a:xfrm>
            <a:off x="919797" y="3978215"/>
            <a:ext cx="3133800" cy="23723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C59436-5F7F-44C3-9132-29B997C3690E}"/>
              </a:ext>
            </a:extLst>
          </p:cNvPr>
          <p:cNvSpPr txBox="1"/>
          <p:nvPr/>
        </p:nvSpPr>
        <p:spPr>
          <a:xfrm>
            <a:off x="1858490" y="5004933"/>
            <a:ext cx="1247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Foto</a:t>
            </a:r>
            <a:r>
              <a:rPr lang="en-US" sz="1400" dirty="0"/>
              <a:t> Radial </a:t>
            </a:r>
            <a:r>
              <a:rPr lang="en-US" sz="1400" dirty="0" err="1"/>
              <a:t>Koralit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7375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352321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053598" y="62952"/>
            <a:ext cx="944424" cy="980935"/>
            <a:chOff x="-1914386" y="1012994"/>
            <a:chExt cx="944424" cy="980935"/>
          </a:xfrm>
        </p:grpSpPr>
        <p:sp>
          <p:nvSpPr>
            <p:cNvPr id="21" name="Oval 20"/>
            <p:cNvSpPr/>
            <p:nvPr/>
          </p:nvSpPr>
          <p:spPr>
            <a:xfrm>
              <a:off x="-1914386" y="1012994"/>
              <a:ext cx="944423" cy="937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914386" y="1012996"/>
              <a:ext cx="944424" cy="980933"/>
              <a:chOff x="8082280" y="1435684"/>
              <a:chExt cx="659147" cy="684628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8131587" y="1497732"/>
                <a:ext cx="560532" cy="5605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 descr="Description: D:\Ilmu Kelautan\CORALOGY TEAM\2017\Logo Coralogy (new).jpg"/>
              <p:cNvPicPr/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>
                            <a14:foregroundMark x1="86667" y1="66463" x2="86667" y2="66463"/>
                            <a14:foregroundMark x1="93333" y1="48476" x2="93333" y2="48476"/>
                            <a14:foregroundMark x1="59365" y1="85976" x2="59365" y2="85976"/>
                            <a14:foregroundMark x1="91429" y1="23780" x2="91429" y2="2378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2280" y="1435684"/>
                <a:ext cx="659147" cy="6846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0" name="Rectangle 29"/>
          <p:cNvSpPr/>
          <p:nvPr/>
        </p:nvSpPr>
        <p:spPr>
          <a:xfrm>
            <a:off x="-1" y="6850550"/>
            <a:ext cx="5330825" cy="395640"/>
          </a:xfrm>
          <a:prstGeom prst="rect">
            <a:avLst/>
          </a:prstGeom>
          <a:solidFill>
            <a:srgbClr val="C42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-1699946" y="380864"/>
            <a:ext cx="381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097280"/>
            <a:ext cx="3985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Font : Arial 12, spacing 1.0, justify</a:t>
            </a:r>
          </a:p>
          <a:p>
            <a:endParaRPr lang="en-US" dirty="0"/>
          </a:p>
          <a:p>
            <a:r>
              <a:rPr lang="en-US" dirty="0" err="1"/>
              <a:t>Sebelum</a:t>
            </a:r>
            <a:r>
              <a:rPr lang="en-US" dirty="0"/>
              <a:t> print, convert </a:t>
            </a:r>
            <a:r>
              <a:rPr lang="en-US" dirty="0" err="1"/>
              <a:t>terlebihdahulu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pdf !  </a:t>
            </a:r>
          </a:p>
        </p:txBody>
      </p:sp>
    </p:spTree>
    <p:extLst>
      <p:ext uri="{BB962C8B-B14F-4D97-AF65-F5344CB8AC3E}">
        <p14:creationId xmlns:p14="http://schemas.microsoft.com/office/powerpoint/2010/main" val="187474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1326</TotalTime>
  <Words>237</Words>
  <Application>Microsoft Office PowerPoint</Application>
  <PresentationFormat>Custom</PresentationFormat>
  <Paragraphs>68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Adobe Fan Heiti Std B</vt:lpstr>
      <vt:lpstr>Adobe Heiti Std R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cut malinda</cp:lastModifiedBy>
  <cp:revision>60</cp:revision>
  <dcterms:created xsi:type="dcterms:W3CDTF">2020-03-02T10:51:21Z</dcterms:created>
  <dcterms:modified xsi:type="dcterms:W3CDTF">2020-03-09T06:17:09Z</dcterms:modified>
</cp:coreProperties>
</file>